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7"/>
  </p:notesMasterIdLst>
  <p:sldIdLst>
    <p:sldId id="2271" r:id="rId3"/>
    <p:sldId id="2324" r:id="rId4"/>
    <p:sldId id="2235" r:id="rId5"/>
    <p:sldId id="2470" r:id="rId6"/>
    <p:sldId id="2502" r:id="rId7"/>
    <p:sldId id="2504" r:id="rId8"/>
    <p:sldId id="2503" r:id="rId9"/>
    <p:sldId id="2059" r:id="rId10"/>
    <p:sldId id="2233" r:id="rId11"/>
    <p:sldId id="2505" r:id="rId12"/>
    <p:sldId id="2506" r:id="rId13"/>
    <p:sldId id="2507" r:id="rId14"/>
    <p:sldId id="2508" r:id="rId15"/>
    <p:sldId id="2509" r:id="rId16"/>
    <p:sldId id="2510" r:id="rId17"/>
    <p:sldId id="2511" r:id="rId18"/>
    <p:sldId id="2512" r:id="rId19"/>
    <p:sldId id="2513" r:id="rId20"/>
    <p:sldId id="2515" r:id="rId21"/>
    <p:sldId id="2514" r:id="rId22"/>
    <p:sldId id="2478" r:id="rId23"/>
    <p:sldId id="2516" r:id="rId24"/>
    <p:sldId id="2525" r:id="rId25"/>
    <p:sldId id="2517" r:id="rId26"/>
    <p:sldId id="2518" r:id="rId27"/>
    <p:sldId id="2519" r:id="rId28"/>
    <p:sldId id="1986" r:id="rId29"/>
    <p:sldId id="2520" r:id="rId30"/>
    <p:sldId id="2521" r:id="rId31"/>
    <p:sldId id="2524" r:id="rId32"/>
    <p:sldId id="2522" r:id="rId33"/>
    <p:sldId id="1948" r:id="rId34"/>
    <p:sldId id="1894" r:id="rId35"/>
    <p:sldId id="2523" r:id="rId3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F07D7"/>
    <a:srgbClr val="007FDE"/>
    <a:srgbClr val="C00000"/>
    <a:srgbClr val="0083E6"/>
    <a:srgbClr val="960000"/>
    <a:srgbClr val="F1E061"/>
    <a:srgbClr val="F4B75E"/>
    <a:srgbClr val="CC0000"/>
    <a:srgbClr val="C5E6FF"/>
    <a:srgbClr val="00A1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3697" autoAdjust="0"/>
  </p:normalViewPr>
  <p:slideViewPr>
    <p:cSldViewPr>
      <p:cViewPr varScale="1">
        <p:scale>
          <a:sx n="97" d="100"/>
          <a:sy n="97" d="100"/>
        </p:scale>
        <p:origin x="-1299"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10/11/2023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62623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335914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3752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13209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20727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06444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97672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41825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02304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11394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7935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86624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304794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02918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11463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3310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48610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682869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00016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00016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5032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95805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33</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9998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0327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3938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3469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10/11/2023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10/11/2023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10/11/2023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10/11/2023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10/11/2023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10/11/2023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10/11/2023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10/11/2023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10/11/2023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66</a:t>
            </a: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11</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October 2023</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9" name="TextBox 8"/>
          <p:cNvSpPr txBox="1"/>
          <p:nvPr/>
        </p:nvSpPr>
        <p:spPr>
          <a:xfrm>
            <a:off x="609599" y="4267200"/>
            <a:ext cx="8095129" cy="553998"/>
          </a:xfrm>
          <a:prstGeom prst="rect">
            <a:avLst/>
          </a:prstGeom>
          <a:noFill/>
        </p:spPr>
        <p:txBody>
          <a:bodyPr wrap="square" rtlCol="0">
            <a:spAutoFit/>
          </a:bodyPr>
          <a:lstStyle/>
          <a:p>
            <a:pPr algn="ctr"/>
            <a:r>
              <a:rPr lang="en-US" sz="30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Lord’s Supper Now </a:t>
            </a:r>
            <a:r>
              <a:rPr lang="en-US" sz="3000" b="1"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- 11:17-34</a:t>
            </a:r>
            <a:endParaRPr lang="en-US" sz="30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Ordering Church and Worship</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11:17-22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3000"/>
            <a:ext cx="86868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tone for the remainder of the chapter, describes the shameful behavior of some of the believers in Corinth. </a:t>
            </a:r>
          </a:p>
          <a:p>
            <a:pPr indent="457200">
              <a:spcAft>
                <a:spcPts val="1200"/>
              </a:spcAft>
            </a:pPr>
            <a:r>
              <a:rPr lang="en-US" sz="2400" b="1" dirty="0" smtClean="0">
                <a:latin typeface="Cambria" pitchFamily="18" charset="0"/>
              </a:rPr>
              <a:t>They were supposed to “come together as a church” (</a:t>
            </a:r>
            <a:r>
              <a:rPr lang="en-US" sz="2400" b="1" dirty="0" smtClean="0">
                <a:effectLst>
                  <a:outerShdw blurRad="38100" dist="38100" dir="2700000" algn="tl">
                    <a:srgbClr val="000000">
                      <a:alpha val="43137"/>
                    </a:srgbClr>
                  </a:outerShdw>
                </a:effectLst>
                <a:latin typeface="Cambria" pitchFamily="18" charset="0"/>
              </a:rPr>
              <a:t>11:18</a:t>
            </a:r>
            <a:r>
              <a:rPr lang="en-US" sz="2400" b="1" dirty="0" smtClean="0">
                <a:latin typeface="Cambria" pitchFamily="18" charset="0"/>
              </a:rPr>
              <a:t>) to “eat the Lord’s Supper” (</a:t>
            </a:r>
            <a:r>
              <a:rPr lang="en-US" sz="2400" b="1" dirty="0" smtClean="0">
                <a:effectLst>
                  <a:outerShdw blurRad="38100" dist="38100" dir="2700000" algn="tl">
                    <a:srgbClr val="000000">
                      <a:alpha val="43137"/>
                    </a:srgbClr>
                  </a:outerShdw>
                </a:effectLst>
                <a:latin typeface="Cambria" pitchFamily="18" charset="0"/>
              </a:rPr>
              <a:t>11:20</a:t>
            </a:r>
            <a:r>
              <a:rPr lang="en-US" sz="2400" b="1" dirty="0" smtClean="0">
                <a:latin typeface="Cambria" pitchFamily="18" charset="0"/>
              </a:rPr>
              <a:t>) as a sign of their mutual love and support for one another as members of the body of Christ.  Instead, divisions, cliques, and parties developed among them (</a:t>
            </a:r>
            <a:r>
              <a:rPr lang="en-US" sz="2400" b="1" dirty="0" smtClean="0">
                <a:effectLst>
                  <a:outerShdw blurRad="38100" dist="38100" dir="2700000" algn="tl">
                    <a:srgbClr val="000000">
                      <a:alpha val="43137"/>
                    </a:srgbClr>
                  </a:outerShdw>
                </a:effectLst>
                <a:latin typeface="Cambria" pitchFamily="18" charset="0"/>
              </a:rPr>
              <a:t>11:18</a:t>
            </a:r>
            <a:r>
              <a:rPr lang="en-US" sz="2400" b="1" dirty="0" smtClean="0">
                <a:latin typeface="Cambria" pitchFamily="18" charset="0"/>
              </a:rPr>
              <a:t>).</a:t>
            </a:r>
          </a:p>
          <a:p>
            <a:pPr indent="457200">
              <a:spcAft>
                <a:spcPts val="1200"/>
              </a:spcAft>
            </a:pPr>
            <a:r>
              <a:rPr lang="en-US" sz="2400" b="1" dirty="0" smtClean="0">
                <a:latin typeface="Cambria" pitchFamily="18" charset="0"/>
              </a:rPr>
              <a:t>Paul acknowledges the impossibility of perfect unity in any local body, because not everybody will exhibit the same level of maturity (</a:t>
            </a:r>
            <a:r>
              <a:rPr lang="en-US" sz="2400" b="1" dirty="0" smtClean="0">
                <a:effectLst>
                  <a:outerShdw blurRad="38100" dist="38100" dir="2700000" algn="tl">
                    <a:srgbClr val="000000">
                      <a:alpha val="43137"/>
                    </a:srgbClr>
                  </a:outerShdw>
                </a:effectLst>
                <a:latin typeface="Cambria" pitchFamily="18" charset="0"/>
              </a:rPr>
              <a:t>11:19</a:t>
            </a:r>
            <a:r>
              <a:rPr lang="en-US" sz="2400" b="1" dirty="0" smtClean="0">
                <a:latin typeface="Cambria" pitchFamily="18" charset="0"/>
              </a:rPr>
              <a:t>). </a:t>
            </a:r>
          </a:p>
          <a:p>
            <a:pPr indent="457200">
              <a:spcAft>
                <a:spcPts val="1200"/>
              </a:spcAft>
            </a:pPr>
            <a:r>
              <a:rPr lang="en-US" sz="2400" b="1" dirty="0" smtClean="0">
                <a:latin typeface="Cambria" pitchFamily="18" charset="0"/>
              </a:rPr>
              <a:t>Division caused by the sinful, carnal, rebellious believers  would spotlight the holy, spiritual, humble believers, thereby demonstrating who should be followed and imitated.     </a:t>
            </a:r>
          </a:p>
        </p:txBody>
      </p:sp>
    </p:spTree>
    <p:extLst>
      <p:ext uri="{BB962C8B-B14F-4D97-AF65-F5344CB8AC3E}">
        <p14:creationId xmlns:p14="http://schemas.microsoft.com/office/powerpoint/2010/main" xmlns="" val="769649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11:17-22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143000"/>
            <a:ext cx="8525436"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But the degree of divisiveness in Corinth (</a:t>
            </a:r>
            <a:r>
              <a:rPr lang="en-US" sz="2400" b="1" dirty="0" smtClean="0">
                <a:effectLst>
                  <a:outerShdw blurRad="38100" dist="38100" dir="2700000" algn="tl">
                    <a:srgbClr val="000000">
                      <a:alpha val="43137"/>
                    </a:srgbClr>
                  </a:outerShdw>
                </a:effectLst>
                <a:latin typeface="Cambria" pitchFamily="18" charset="0"/>
              </a:rPr>
              <a:t>1:10-12</a:t>
            </a:r>
            <a:r>
              <a:rPr lang="en-US" sz="2400" b="1" dirty="0" smtClean="0">
                <a:latin typeface="Cambria" pitchFamily="18" charset="0"/>
              </a:rPr>
              <a:t>) indicated that the schisms went far beyond those necessary for highlighting holiness.  The whole congregation seems to have been threatened with fracture, disorder, and chaos. </a:t>
            </a:r>
          </a:p>
          <a:p>
            <a:pPr indent="457200">
              <a:spcAft>
                <a:spcPts val="1200"/>
              </a:spcAft>
            </a:pPr>
            <a:r>
              <a:rPr lang="en-US" sz="2400" b="1" dirty="0">
                <a:latin typeface="Cambria" pitchFamily="18" charset="0"/>
              </a:rPr>
              <a:t>Though the Corinthians were supposed to gather to celebrate their unity in Christ, various factions and cliques huddled into their own exclusive groups. </a:t>
            </a:r>
          </a:p>
          <a:p>
            <a:pPr indent="457200">
              <a:spcAft>
                <a:spcPts val="1200"/>
              </a:spcAft>
              <a:tabLst>
                <a:tab pos="457200" algn="l"/>
              </a:tabLst>
            </a:pPr>
            <a:r>
              <a:rPr lang="en-US" sz="2400" b="1" dirty="0" smtClean="0">
                <a:latin typeface="Cambria" pitchFamily="18" charset="0"/>
              </a:rPr>
              <a:t>One of the purposes of the </a:t>
            </a:r>
            <a:r>
              <a:rPr lang="en-US" sz="2400" b="1" i="1" dirty="0" smtClean="0">
                <a:effectLst>
                  <a:outerShdw blurRad="38100" dist="38100" dir="2700000" algn="tl">
                    <a:srgbClr val="000000">
                      <a:alpha val="43137"/>
                    </a:srgbClr>
                  </a:outerShdw>
                </a:effectLst>
                <a:latin typeface="Cambria" pitchFamily="18" charset="0"/>
              </a:rPr>
              <a:t>charity meal </a:t>
            </a:r>
            <a:r>
              <a:rPr lang="en-US" sz="2400" b="1" dirty="0" smtClean="0">
                <a:latin typeface="Cambria" pitchFamily="18" charset="0"/>
              </a:rPr>
              <a:t>or (</a:t>
            </a:r>
            <a:r>
              <a:rPr lang="en-US" sz="2400" b="1" i="1" dirty="0" smtClean="0">
                <a:effectLst>
                  <a:outerShdw blurRad="38100" dist="38100" dir="2700000" algn="tl">
                    <a:srgbClr val="000000">
                      <a:alpha val="43137"/>
                    </a:srgbClr>
                  </a:outerShdw>
                </a:effectLst>
                <a:latin typeface="Cambria" pitchFamily="18" charset="0"/>
              </a:rPr>
              <a:t>love feast) </a:t>
            </a:r>
            <a:r>
              <a:rPr lang="en-US" sz="2400" b="1" dirty="0" smtClean="0">
                <a:latin typeface="Cambria" pitchFamily="18" charset="0"/>
              </a:rPr>
              <a:t>was to  provide for needy families in the congregation suffering from hunger.  Instead, this opportunity to demonstrate unconditional love through the gracious benevolence of the wealthy toward the poor turned into a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Dutch treat</a:t>
            </a:r>
            <a:r>
              <a:rPr lang="en-US" sz="2400" b="1" i="1" dirty="0" smtClean="0">
                <a:latin typeface="Cambria" pitchFamily="18" charset="0"/>
              </a:rPr>
              <a:t>”</a:t>
            </a:r>
            <a:r>
              <a:rPr lang="en-US" sz="2400" b="1" dirty="0" smtClean="0">
                <a:latin typeface="Cambria" pitchFamily="18" charset="0"/>
              </a:rPr>
              <a:t> in which the rich got fatter and the poor went hungry (</a:t>
            </a:r>
            <a:r>
              <a:rPr lang="en-US" sz="2400" b="1" dirty="0" smtClean="0">
                <a:effectLst>
                  <a:outerShdw blurRad="38100" dist="38100" dir="2700000" algn="tl">
                    <a:srgbClr val="000000">
                      <a:alpha val="43137"/>
                    </a:srgbClr>
                  </a:outerShdw>
                </a:effectLst>
                <a:latin typeface="Cambria" pitchFamily="18" charset="0"/>
              </a:rPr>
              <a:t>11:21</a:t>
            </a:r>
            <a:r>
              <a:rPr lang="en-US" sz="2400" b="1" dirty="0" smtClean="0">
                <a:latin typeface="Cambria" pitchFamily="18" charset="0"/>
              </a:rPr>
              <a:t>).</a:t>
            </a:r>
          </a:p>
        </p:txBody>
      </p:sp>
    </p:spTree>
    <p:extLst>
      <p:ext uri="{BB962C8B-B14F-4D97-AF65-F5344CB8AC3E}">
        <p14:creationId xmlns:p14="http://schemas.microsoft.com/office/powerpoint/2010/main" xmlns="" val="14815759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11:17-22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0318" y="1071282"/>
            <a:ext cx="8686800"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 seems that the classes divided.  The wealthy hung out with their own kind, living high on the hog, the middle class shared their bread, vegetables, water, and wine</a:t>
            </a:r>
            <a:r>
              <a:rPr lang="en-US" sz="2400" b="1" dirty="0">
                <a:latin typeface="Cambria" pitchFamily="18" charset="0"/>
              </a:rPr>
              <a:t>. </a:t>
            </a:r>
            <a:endParaRPr lang="en-US" sz="2400" b="1" dirty="0" smtClean="0">
              <a:latin typeface="Cambria" pitchFamily="18" charset="0"/>
            </a:endParaRPr>
          </a:p>
          <a:p>
            <a:pPr indent="457200">
              <a:spcAft>
                <a:spcPts val="1200"/>
              </a:spcAft>
            </a:pPr>
            <a:r>
              <a:rPr lang="en-US" sz="2400" b="1" dirty="0" smtClean="0">
                <a:latin typeface="Cambria" pitchFamily="18" charset="0"/>
              </a:rPr>
              <a:t>But, the destitute were kept at arm’s length, ignored     and abandoned to hunger at a time when they needed the church’s love the most.  How insensitive!</a:t>
            </a:r>
          </a:p>
          <a:p>
            <a:pPr indent="457200">
              <a:spcAft>
                <a:spcPts val="1200"/>
              </a:spcAft>
            </a:pPr>
            <a:r>
              <a:rPr lang="en-US" sz="2400" b="1" dirty="0" smtClean="0">
                <a:latin typeface="Cambria" pitchFamily="18" charset="0"/>
              </a:rPr>
              <a:t>So, Paul challenges their carnal attitude and actions at the meal.  He says that what they are doing is </a:t>
            </a:r>
            <a:r>
              <a:rPr lang="en-US" sz="2400" b="1" u="sng" dirty="0" smtClean="0">
                <a:latin typeface="Cambria" pitchFamily="18" charset="0"/>
              </a:rPr>
              <a:t>not</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the </a:t>
            </a:r>
            <a:r>
              <a:rPr lang="en-US" sz="2400" b="1" i="1" dirty="0" smtClean="0">
                <a:effectLst>
                  <a:outerShdw blurRad="38100" dist="38100" dir="2700000" algn="tl">
                    <a:srgbClr val="000000">
                      <a:alpha val="43137"/>
                    </a:srgbClr>
                  </a:outerShdw>
                </a:effectLst>
                <a:latin typeface="Cambria" pitchFamily="18" charset="0"/>
              </a:rPr>
              <a:t>Lord’s</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Supper</a:t>
            </a:r>
            <a:r>
              <a:rPr lang="en-US" sz="2400" b="1" i="1" dirty="0" smtClean="0">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11:20</a:t>
            </a:r>
            <a:r>
              <a:rPr lang="en-US" sz="2400" b="1" dirty="0" smtClean="0">
                <a:latin typeface="Cambria" pitchFamily="18" charset="0"/>
              </a:rPr>
              <a:t>).  It bore no resemblance to what Jesus had instituted and intended to be carried out in their meetings together as a church family. </a:t>
            </a:r>
          </a:p>
          <a:p>
            <a:pPr indent="457200">
              <a:spcAft>
                <a:spcPts val="1200"/>
              </a:spcAft>
            </a:pPr>
            <a:r>
              <a:rPr lang="en-US" sz="2400" b="1" dirty="0" smtClean="0">
                <a:latin typeface="Cambria" pitchFamily="18" charset="0"/>
              </a:rPr>
              <a:t>Jesus had demonstrated at the </a:t>
            </a:r>
            <a:r>
              <a:rPr lang="en-US" sz="2400" b="1" i="1" dirty="0">
                <a:effectLst>
                  <a:outerShdw blurRad="38100" dist="38100" dir="2700000" algn="tl">
                    <a:srgbClr val="000000">
                      <a:alpha val="43137"/>
                    </a:srgbClr>
                  </a:outerShdw>
                </a:effectLst>
                <a:latin typeface="Cambria" pitchFamily="18" charset="0"/>
              </a:rPr>
              <a:t>Lord’s Supper,</a:t>
            </a:r>
            <a:r>
              <a:rPr lang="en-US" sz="2400" b="1" dirty="0" smtClean="0">
                <a:latin typeface="Cambria" pitchFamily="18" charset="0"/>
              </a:rPr>
              <a:t> the kind of selfless humility they were supposed to exhibit toward one another (</a:t>
            </a:r>
            <a:r>
              <a:rPr lang="en-US" sz="2400" b="1" dirty="0" smtClean="0">
                <a:effectLst>
                  <a:outerShdw blurRad="38100" dist="38100" dir="2700000" algn="tl">
                    <a:srgbClr val="000000">
                      <a:alpha val="43137"/>
                    </a:srgbClr>
                  </a:outerShdw>
                </a:effectLst>
                <a:latin typeface="Cambria" pitchFamily="18" charset="0"/>
              </a:rPr>
              <a:t>John13:3-5;12-17</a:t>
            </a:r>
            <a:r>
              <a:rPr lang="en-US" sz="2400" b="1" dirty="0" smtClean="0">
                <a:latin typeface="Cambria" pitchFamily="18" charset="0"/>
              </a:rPr>
              <a:t>). </a:t>
            </a:r>
            <a:endParaRPr lang="en-US" sz="2400" b="1" i="1"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13441970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11:17-22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3000"/>
            <a:ext cx="8610600"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selfless attitude and actions Jesus expressed during that original last supper meal, looked nothing at all like what was demonstrated in the Corinthians’ meetings. </a:t>
            </a:r>
          </a:p>
          <a:p>
            <a:pPr indent="457200">
              <a:spcAft>
                <a:spcPts val="1200"/>
              </a:spcAft>
            </a:pPr>
            <a:r>
              <a:rPr lang="en-US" sz="2400" b="1" dirty="0" smtClean="0">
                <a:latin typeface="Cambria" pitchFamily="18" charset="0"/>
              </a:rPr>
              <a:t>So far removed was the Corinthians’ twisted version        of the </a:t>
            </a:r>
            <a:r>
              <a:rPr lang="en-US" sz="2400" b="1" i="1" dirty="0" smtClean="0">
                <a:effectLst>
                  <a:outerShdw blurRad="38100" dist="38100" dir="2700000" algn="tl">
                    <a:srgbClr val="000000">
                      <a:alpha val="43137"/>
                    </a:srgbClr>
                  </a:outerShdw>
                </a:effectLst>
                <a:latin typeface="Cambria" pitchFamily="18" charset="0"/>
              </a:rPr>
              <a:t>Lord’s Supper</a:t>
            </a:r>
            <a:r>
              <a:rPr lang="en-US" sz="2400" b="1" dirty="0" smtClean="0">
                <a:latin typeface="Cambria" pitchFamily="18" charset="0"/>
              </a:rPr>
              <a:t> from an exhibit of mutual love and humility that Paul could legitimately say </a:t>
            </a:r>
            <a:r>
              <a:rPr lang="en-US" sz="2400" b="1" i="1" dirty="0" smtClean="0">
                <a:effectLst>
                  <a:outerShdw blurRad="38100" dist="38100" dir="2700000" algn="tl">
                    <a:srgbClr val="000000">
                      <a:alpha val="43137"/>
                    </a:srgbClr>
                  </a:outerShdw>
                </a:effectLst>
                <a:latin typeface="Cambria" pitchFamily="18" charset="0"/>
              </a:rPr>
              <a:t>“it is not … the Lord’s Supper”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11:20</a:t>
            </a:r>
            <a:r>
              <a:rPr lang="en-US" sz="2400" b="1" dirty="0" smtClean="0">
                <a:latin typeface="Cambria" pitchFamily="18" charset="0"/>
              </a:rPr>
              <a:t>). </a:t>
            </a:r>
          </a:p>
          <a:p>
            <a:pPr indent="457200">
              <a:spcAft>
                <a:spcPts val="1200"/>
              </a:spcAft>
            </a:pPr>
            <a:r>
              <a:rPr lang="en-US" sz="2400" b="1" dirty="0" smtClean="0">
                <a:latin typeface="Cambria" pitchFamily="18" charset="0"/>
              </a:rPr>
              <a:t>The wealthy who always had enough to eat should have followed the example of Christ by eating all they wanted at home, then join with the church in order to provide for the poor and needy from their own abundance. </a:t>
            </a:r>
          </a:p>
          <a:p>
            <a:pPr indent="457200">
              <a:spcAft>
                <a:spcPts val="1200"/>
              </a:spcAft>
            </a:pPr>
            <a:r>
              <a:rPr lang="en-US" sz="2400" b="1" dirty="0" smtClean="0">
                <a:latin typeface="Cambria" pitchFamily="18" charset="0"/>
              </a:rPr>
              <a:t>Instead, their gluttonous, self-centered actions suggested that they despised the church and brought embarrassment to those who had little or nothing to eat (</a:t>
            </a:r>
            <a:r>
              <a:rPr lang="en-US" sz="2400" b="1" dirty="0" smtClean="0">
                <a:effectLst>
                  <a:outerShdw blurRad="38100" dist="38100" dir="2700000" algn="tl">
                    <a:srgbClr val="000000">
                      <a:alpha val="43137"/>
                    </a:srgbClr>
                  </a:outerShdw>
                </a:effectLst>
                <a:latin typeface="Cambria" pitchFamily="18" charset="0"/>
              </a:rPr>
              <a:t>11:22</a:t>
            </a:r>
            <a:r>
              <a:rPr lang="en-US" sz="2400" b="1" dirty="0" smtClean="0">
                <a:latin typeface="Cambria" pitchFamily="18" charset="0"/>
              </a:rPr>
              <a:t>).</a:t>
            </a:r>
          </a:p>
        </p:txBody>
      </p:sp>
    </p:spTree>
    <p:extLst>
      <p:ext uri="{BB962C8B-B14F-4D97-AF65-F5344CB8AC3E}">
        <p14:creationId xmlns:p14="http://schemas.microsoft.com/office/powerpoint/2010/main" xmlns="" val="34753005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11:17-22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143000"/>
            <a:ext cx="8534400" cy="4209217"/>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Speaking in hyperbole—</a:t>
            </a:r>
            <a:r>
              <a:rPr lang="en-US" sz="2400" b="1" i="1" dirty="0" smtClean="0">
                <a:latin typeface="Cambria" pitchFamily="18" charset="0"/>
              </a:rPr>
              <a:t>exaggeration for rhetorical effect</a:t>
            </a:r>
            <a:r>
              <a:rPr lang="en-US" sz="2400" b="1" dirty="0" smtClean="0">
                <a:latin typeface="Cambria" pitchFamily="18" charset="0"/>
              </a:rPr>
              <a:t>—</a:t>
            </a:r>
            <a:r>
              <a:rPr lang="en-US" sz="2400" b="1" i="1" dirty="0" smtClean="0">
                <a:latin typeface="Cambria" pitchFamily="18" charset="0"/>
              </a:rPr>
              <a:t>Paul </a:t>
            </a:r>
            <a:r>
              <a:rPr lang="en-US" sz="2400" b="1" dirty="0" smtClean="0">
                <a:latin typeface="Cambria" pitchFamily="18" charset="0"/>
              </a:rPr>
              <a:t>contrast the logical results of the such behavior: </a:t>
            </a:r>
            <a:r>
              <a:rPr lang="en-US" sz="2400" b="1" i="1" dirty="0" smtClean="0">
                <a:effectLst>
                  <a:outerShdw blurRad="38100" dist="38100" dir="2700000" algn="tl">
                    <a:srgbClr val="000000">
                      <a:alpha val="43137"/>
                    </a:srgbClr>
                  </a:outerShdw>
                </a:effectLst>
                <a:latin typeface="Cambria" pitchFamily="18" charset="0"/>
              </a:rPr>
              <a:t>“one is hungry and another is drunk”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11:21</a:t>
            </a:r>
            <a:r>
              <a:rPr lang="en-US" sz="2400" b="1" dirty="0" smtClean="0">
                <a:latin typeface="Cambria" pitchFamily="18" charset="0"/>
              </a:rPr>
              <a:t>). </a:t>
            </a:r>
          </a:p>
          <a:p>
            <a:pPr indent="457200">
              <a:spcAft>
                <a:spcPts val="1200"/>
              </a:spcAft>
            </a:pPr>
            <a:r>
              <a:rPr lang="en-US" sz="2400" b="1" dirty="0" smtClean="0">
                <a:latin typeface="Cambria" pitchFamily="18" charset="0"/>
              </a:rPr>
              <a:t>Like a group of whining two-year-olds, they clung to what they could call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Mine!</a:t>
            </a:r>
            <a:r>
              <a:rPr lang="en-US" sz="2400" b="1" i="1" dirty="0" smtClean="0">
                <a:latin typeface="Cambria" pitchFamily="18" charset="0"/>
              </a:rPr>
              <a:t>”</a:t>
            </a:r>
            <a:r>
              <a:rPr lang="en-US" sz="2400" b="1" dirty="0" smtClean="0">
                <a:latin typeface="Cambria" pitchFamily="18" charset="0"/>
              </a:rPr>
              <a:t>  Drunk and gorged on their own food and wine, they had not yet learned to share. </a:t>
            </a:r>
          </a:p>
          <a:p>
            <a:pPr indent="457200">
              <a:spcAft>
                <a:spcPts val="1200"/>
              </a:spcAft>
            </a:pPr>
            <a:r>
              <a:rPr lang="en-US" sz="2400" b="1" dirty="0" smtClean="0">
                <a:latin typeface="Cambria" pitchFamily="18" charset="0"/>
              </a:rPr>
              <a:t>They had not learned the lesson of </a:t>
            </a:r>
            <a:r>
              <a:rPr lang="en-US" sz="2400" b="1" i="1" u="sng" dirty="0" smtClean="0">
                <a:latin typeface="Cambria" pitchFamily="18" charset="0"/>
              </a:rPr>
              <a:t>selfless</a:t>
            </a:r>
            <a:r>
              <a:rPr lang="en-US" sz="2400" b="1" i="1" dirty="0" smtClean="0">
                <a:latin typeface="Cambria" pitchFamily="18" charset="0"/>
              </a:rPr>
              <a:t> </a:t>
            </a:r>
            <a:r>
              <a:rPr lang="en-US" sz="2400" b="1" i="1" u="sng" dirty="0" smtClean="0">
                <a:latin typeface="Cambria" pitchFamily="18" charset="0"/>
              </a:rPr>
              <a:t>humiliation</a:t>
            </a:r>
            <a:r>
              <a:rPr lang="en-US" sz="2400" b="1" dirty="0" smtClean="0">
                <a:latin typeface="Cambria" pitchFamily="18" charset="0"/>
              </a:rPr>
              <a:t>, Christ demonstrated at the Last Supper. </a:t>
            </a:r>
          </a:p>
          <a:p>
            <a:pPr indent="457200">
              <a:spcAft>
                <a:spcPts val="1200"/>
              </a:spcAft>
            </a:pPr>
            <a:r>
              <a:rPr lang="en-US" sz="2400" b="1" dirty="0" smtClean="0">
                <a:latin typeface="Cambria" pitchFamily="18" charset="0"/>
              </a:rPr>
              <a:t>At his wits end, Paul exclaims,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What shall I say to you? Shall I praise you?  In this I will not praise you</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11:22</a:t>
            </a:r>
            <a:r>
              <a:rPr lang="en-US" sz="2400" b="1" dirty="0" smtClean="0">
                <a:latin typeface="Cambria" pitchFamily="18" charset="0"/>
              </a:rPr>
              <a:t>).</a:t>
            </a:r>
          </a:p>
        </p:txBody>
      </p:sp>
    </p:spTree>
    <p:extLst>
      <p:ext uri="{BB962C8B-B14F-4D97-AF65-F5344CB8AC3E}">
        <p14:creationId xmlns:p14="http://schemas.microsoft.com/office/powerpoint/2010/main" xmlns="" val="4619361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447" y="1219199"/>
            <a:ext cx="8520953" cy="467820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i="1" baseline="30000" dirty="0" smtClean="0">
                <a:effectLst>
                  <a:outerShdw blurRad="38100" dist="38100" dir="2700000" algn="tl">
                    <a:srgbClr val="000000">
                      <a:alpha val="43137"/>
                    </a:srgbClr>
                  </a:outerShdw>
                </a:effectLst>
                <a:latin typeface="Georgia" panose="02040502050405020303" pitchFamily="18" charset="0"/>
              </a:rPr>
              <a:t>23</a:t>
            </a:r>
            <a:r>
              <a:rPr lang="en-US" sz="2600" i="1" dirty="0" smtClean="0">
                <a:latin typeface="Georgia" panose="02040502050405020303" pitchFamily="18" charset="0"/>
              </a:rPr>
              <a:t>For</a:t>
            </a:r>
            <a:r>
              <a:rPr lang="en-US" sz="2600" i="1" dirty="0">
                <a:latin typeface="Georgia" panose="02040502050405020303" pitchFamily="18" charset="0"/>
              </a:rPr>
              <a:t> I received from the Lord that which I also delivered to you: that the Lord Jesus on </a:t>
            </a:r>
            <a:r>
              <a:rPr lang="en-US" sz="2600" i="1" dirty="0" smtClean="0">
                <a:latin typeface="Georgia" panose="02040502050405020303" pitchFamily="18" charset="0"/>
              </a:rPr>
              <a:t>the same night </a:t>
            </a:r>
            <a:r>
              <a:rPr lang="en-US" sz="2600" i="1" dirty="0">
                <a:latin typeface="Georgia" panose="02040502050405020303" pitchFamily="18" charset="0"/>
              </a:rPr>
              <a:t>in which He was betrayed took bread; </a:t>
            </a:r>
            <a:r>
              <a:rPr lang="en-US" sz="2600" b="1" i="1" baseline="30000" dirty="0" smtClean="0">
                <a:effectLst>
                  <a:outerShdw blurRad="38100" dist="38100" dir="2700000" algn="tl">
                    <a:srgbClr val="000000">
                      <a:alpha val="43137"/>
                    </a:srgbClr>
                  </a:outerShdw>
                </a:effectLst>
                <a:latin typeface="Georgia" panose="02040502050405020303" pitchFamily="18" charset="0"/>
              </a:rPr>
              <a:t>24</a:t>
            </a:r>
            <a:r>
              <a:rPr lang="en-US" sz="2600" i="1" dirty="0" smtClean="0">
                <a:latin typeface="Georgia" panose="02040502050405020303" pitchFamily="18" charset="0"/>
              </a:rPr>
              <a:t>and </a:t>
            </a:r>
            <a:r>
              <a:rPr lang="en-US" sz="2600" i="1" dirty="0">
                <a:latin typeface="Georgia" panose="02040502050405020303" pitchFamily="18" charset="0"/>
              </a:rPr>
              <a:t>when He had given thanks, He broke it and </a:t>
            </a:r>
            <a:r>
              <a:rPr lang="en-US" sz="2600" i="1" dirty="0" smtClean="0">
                <a:latin typeface="Georgia" panose="02040502050405020303" pitchFamily="18" charset="0"/>
              </a:rPr>
              <a:t>said, “Take</a:t>
            </a:r>
            <a:r>
              <a:rPr lang="en-US" sz="2600" i="1" dirty="0">
                <a:latin typeface="Georgia" panose="02040502050405020303" pitchFamily="18" charset="0"/>
              </a:rPr>
              <a:t>, eat; this is My body which is broken for you; do this in remembrance of Me</a:t>
            </a:r>
            <a:r>
              <a:rPr lang="en-US" sz="2600" i="1" dirty="0" smtClean="0">
                <a:latin typeface="Georgia" panose="02040502050405020303" pitchFamily="18" charset="0"/>
              </a:rPr>
              <a:t>.” </a:t>
            </a:r>
            <a:r>
              <a:rPr lang="en-US" sz="2600" i="1" dirty="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25</a:t>
            </a:r>
            <a:r>
              <a:rPr lang="en-US" sz="2600" i="1" dirty="0" smtClean="0">
                <a:latin typeface="Georgia" panose="02040502050405020303" pitchFamily="18" charset="0"/>
              </a:rPr>
              <a:t>In </a:t>
            </a:r>
            <a:r>
              <a:rPr lang="en-US" sz="2600" i="1" dirty="0">
                <a:latin typeface="Georgia" panose="02040502050405020303" pitchFamily="18" charset="0"/>
              </a:rPr>
              <a:t>the same </a:t>
            </a:r>
            <a:r>
              <a:rPr lang="en-US" sz="2600" i="1" dirty="0" smtClean="0">
                <a:latin typeface="Georgia" panose="02040502050405020303" pitchFamily="18" charset="0"/>
              </a:rPr>
              <a:t>manner  He also took</a:t>
            </a:r>
            <a:r>
              <a:rPr lang="en-US" sz="2600" i="1" dirty="0">
                <a:latin typeface="Georgia" panose="02040502050405020303" pitchFamily="18" charset="0"/>
              </a:rPr>
              <a:t> the cup after supper, </a:t>
            </a:r>
            <a:r>
              <a:rPr lang="en-US" sz="2600" i="1" dirty="0" smtClean="0">
                <a:latin typeface="Georgia" panose="02040502050405020303" pitchFamily="18" charset="0"/>
              </a:rPr>
              <a:t>saying, “This </a:t>
            </a:r>
            <a:r>
              <a:rPr lang="en-US" sz="2600" i="1" dirty="0">
                <a:latin typeface="Georgia" panose="02040502050405020303" pitchFamily="18" charset="0"/>
              </a:rPr>
              <a:t>cup is the new covenant in My blood. </a:t>
            </a:r>
            <a:r>
              <a:rPr lang="en-US" sz="2600" i="1" dirty="0" smtClean="0">
                <a:latin typeface="Georgia" panose="02040502050405020303" pitchFamily="18" charset="0"/>
              </a:rPr>
              <a:t> This </a:t>
            </a:r>
            <a:r>
              <a:rPr lang="en-US" sz="2600" i="1" dirty="0">
                <a:latin typeface="Georgia" panose="02040502050405020303" pitchFamily="18" charset="0"/>
              </a:rPr>
              <a:t>do, as often as you </a:t>
            </a:r>
            <a:r>
              <a:rPr lang="en-US" sz="2600" i="1" dirty="0" smtClean="0">
                <a:latin typeface="Georgia" panose="02040502050405020303" pitchFamily="18" charset="0"/>
              </a:rPr>
              <a:t>drink it</a:t>
            </a:r>
            <a:r>
              <a:rPr lang="en-US" sz="2600" i="1" dirty="0">
                <a:latin typeface="Georgia" panose="02040502050405020303" pitchFamily="18" charset="0"/>
              </a:rPr>
              <a:t>, </a:t>
            </a:r>
            <a:r>
              <a:rPr lang="en-US" sz="2600" i="1" dirty="0" smtClean="0">
                <a:latin typeface="Georgia" panose="02040502050405020303" pitchFamily="18" charset="0"/>
              </a:rPr>
              <a:t>in </a:t>
            </a:r>
            <a:r>
              <a:rPr lang="en-US" sz="2600" i="1" dirty="0">
                <a:latin typeface="Georgia" panose="02040502050405020303" pitchFamily="18" charset="0"/>
              </a:rPr>
              <a:t>remembrance of Me</a:t>
            </a:r>
            <a:r>
              <a:rPr lang="en-US" sz="2600" i="1" dirty="0" smtClean="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26</a:t>
            </a:r>
            <a:r>
              <a:rPr lang="en-US" sz="2600" i="1" dirty="0" smtClean="0">
                <a:latin typeface="Georgia" panose="02040502050405020303" pitchFamily="18" charset="0"/>
              </a:rPr>
              <a:t>For </a:t>
            </a:r>
            <a:r>
              <a:rPr lang="en-US" sz="2600" i="1" dirty="0">
                <a:latin typeface="Georgia" panose="02040502050405020303" pitchFamily="18" charset="0"/>
              </a:rPr>
              <a:t>as often as you eat this bread and drink this cup, you proclaim the Lord’s death till He comes</a:t>
            </a:r>
            <a:r>
              <a:rPr lang="en-US" sz="2600" i="1" dirty="0" smtClean="0">
                <a:latin typeface="Georgia" panose="02040502050405020303" pitchFamily="18" charset="0"/>
              </a:rPr>
              <a:t>. </a:t>
            </a:r>
            <a:endParaRPr lang="en-US" sz="2600"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11:23-26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40665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11:23-26</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990600"/>
            <a:ext cx="8677836"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Now, to repair the Corinthian church’s self-centered and splintered fellowship meals, Paul dug into the depths of the faith to lay some serious theological groundwork.</a:t>
            </a:r>
          </a:p>
          <a:p>
            <a:pPr indent="457200">
              <a:spcAft>
                <a:spcPts val="1200"/>
              </a:spcAft>
            </a:pPr>
            <a:r>
              <a:rPr lang="en-US" sz="2400" b="1" dirty="0" smtClean="0">
                <a:latin typeface="Cambria" pitchFamily="18" charset="0"/>
              </a:rPr>
              <a:t>He doesn’t appeal to common sense, reason, or regulations.  Instead, he returns to the words and actions        of Jesus, reminding the Corinthians of the practices he had received from the Lord, that are, to be repeated in the churches from the time he received them forward. </a:t>
            </a:r>
          </a:p>
          <a:p>
            <a:pPr indent="457200">
              <a:spcAft>
                <a:spcPts val="1200"/>
              </a:spcAft>
            </a:pPr>
            <a:r>
              <a:rPr lang="en-US" sz="2400" b="1" dirty="0" smtClean="0">
                <a:latin typeface="Cambria" pitchFamily="18" charset="0"/>
              </a:rPr>
              <a:t>Paul says that he received his instructions concerning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Lord’s Supper</a:t>
            </a:r>
            <a:r>
              <a:rPr lang="en-US" sz="2400" b="1" i="1" dirty="0" smtClean="0">
                <a:latin typeface="Cambria" pitchFamily="18" charset="0"/>
              </a:rPr>
              <a:t>”</a:t>
            </a:r>
            <a:r>
              <a:rPr lang="en-US" sz="2400" b="1" dirty="0" smtClean="0">
                <a:latin typeface="Cambria" pitchFamily="18" charset="0"/>
              </a:rPr>
              <a:t> directly from the Lord Himself (</a:t>
            </a:r>
            <a:r>
              <a:rPr lang="en-US" sz="2400" b="1" dirty="0" smtClean="0">
                <a:effectLst>
                  <a:outerShdw blurRad="38100" dist="38100" dir="2700000" algn="tl">
                    <a:srgbClr val="000000">
                      <a:alpha val="43137"/>
                    </a:srgbClr>
                  </a:outerShdw>
                </a:effectLst>
                <a:latin typeface="Cambria" pitchFamily="18" charset="0"/>
              </a:rPr>
              <a:t>11:23</a:t>
            </a:r>
            <a:r>
              <a:rPr lang="en-US" sz="2400" b="1" dirty="0" smtClean="0">
                <a:latin typeface="Cambria" pitchFamily="18" charset="0"/>
              </a:rPr>
              <a:t>). While, we are not told the exact time and place, we know that Jesus appeared to Paul many times (</a:t>
            </a:r>
            <a:r>
              <a:rPr lang="en-US" sz="2400" b="1" dirty="0" smtClean="0">
                <a:effectLst>
                  <a:outerShdw blurRad="38100" dist="38100" dir="2700000" algn="tl">
                    <a:srgbClr val="000000">
                      <a:alpha val="43137"/>
                    </a:srgbClr>
                  </a:outerShdw>
                </a:effectLst>
                <a:latin typeface="Cambria" pitchFamily="18" charset="0"/>
              </a:rPr>
              <a:t>Acts 9; 18:9-10; 26:16</a:t>
            </a:r>
            <a:r>
              <a:rPr lang="en-US" sz="2400" b="1" dirty="0" smtClean="0">
                <a:latin typeface="Cambria" pitchFamily="18" charset="0"/>
              </a:rPr>
              <a:t>).</a:t>
            </a:r>
          </a:p>
          <a:p>
            <a:pPr indent="457200">
              <a:spcAft>
                <a:spcPts val="1200"/>
              </a:spcAft>
            </a:pPr>
            <a:r>
              <a:rPr lang="en-US" sz="2400" b="1" dirty="0" smtClean="0">
                <a:latin typeface="Cambria" pitchFamily="18" charset="0"/>
              </a:rPr>
              <a:t>Paul’s point was that unlike a middleman passing on hearsay, his teaching came directly from Jesus Himself. </a:t>
            </a:r>
          </a:p>
        </p:txBody>
      </p:sp>
    </p:spTree>
    <p:extLst>
      <p:ext uri="{BB962C8B-B14F-4D97-AF65-F5344CB8AC3E}">
        <p14:creationId xmlns:p14="http://schemas.microsoft.com/office/powerpoint/2010/main" xmlns="" val="22125667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11:23-26</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143000"/>
            <a:ext cx="8686800" cy="50494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Although not physically present, Paul in summary </a:t>
            </a:r>
            <a:r>
              <a:rPr lang="en-US" sz="2400" b="1" dirty="0">
                <a:latin typeface="Cambria" pitchFamily="18" charset="0"/>
              </a:rPr>
              <a:t>fashion </a:t>
            </a:r>
            <a:r>
              <a:rPr lang="en-US" sz="2400" b="1" dirty="0" smtClean="0">
                <a:latin typeface="Cambria" pitchFamily="18" charset="0"/>
              </a:rPr>
              <a:t>highlights the events at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Last Supper</a:t>
            </a:r>
            <a:r>
              <a:rPr lang="en-US" sz="2400" b="1" i="1" dirty="0" smtClean="0">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11:23-25</a:t>
            </a:r>
            <a:r>
              <a:rPr lang="en-US" sz="2400" b="1" dirty="0" smtClean="0">
                <a:latin typeface="Cambria" pitchFamily="18" charset="0"/>
              </a:rPr>
              <a:t>).</a:t>
            </a:r>
          </a:p>
          <a:p>
            <a:pPr indent="457200">
              <a:spcAft>
                <a:spcPts val="1200"/>
              </a:spcAft>
            </a:pPr>
            <a:r>
              <a:rPr lang="en-US" sz="2400" b="1" dirty="0" smtClean="0">
                <a:latin typeface="Cambria" pitchFamily="18" charset="0"/>
              </a:rPr>
              <a:t>That night when Judas would betray Him, Jesus gathered His disciples to celebrate the traditional Jewish Passover meal. At that meal, the Son of God did something unexpected, something that completely broke from centuries of tradition surrounding the Passover observance. </a:t>
            </a:r>
          </a:p>
          <a:p>
            <a:pPr indent="457200">
              <a:spcAft>
                <a:spcPts val="1200"/>
              </a:spcAft>
            </a:pPr>
            <a:r>
              <a:rPr lang="en-US" sz="2400" b="1" dirty="0" smtClean="0">
                <a:latin typeface="Cambria" pitchFamily="18" charset="0"/>
              </a:rPr>
              <a:t>After He took the bread and gave thanks, He broke it and said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This is my body, which is broken for you; do this in remembrance of Me</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11:23-24</a:t>
            </a:r>
            <a:r>
              <a:rPr lang="en-US" sz="2400" b="1" dirty="0" smtClean="0">
                <a:latin typeface="Cambria" pitchFamily="18" charset="0"/>
              </a:rPr>
              <a:t>).</a:t>
            </a:r>
          </a:p>
          <a:p>
            <a:pPr indent="457200">
              <a:spcAft>
                <a:spcPts val="1200"/>
              </a:spcAft>
            </a:pPr>
            <a:r>
              <a:rPr lang="en-US" sz="2400" b="1" dirty="0" smtClean="0">
                <a:latin typeface="Cambria" pitchFamily="18" charset="0"/>
              </a:rPr>
              <a:t>While His disciples were pondering this sudden change in practice, Jesus took another new turn after the meal. </a:t>
            </a:r>
          </a:p>
        </p:txBody>
      </p:sp>
    </p:spTree>
    <p:extLst>
      <p:ext uri="{BB962C8B-B14F-4D97-AF65-F5344CB8AC3E}">
        <p14:creationId xmlns:p14="http://schemas.microsoft.com/office/powerpoint/2010/main" xmlns="" val="36750793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11:23-26</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2729" y="1066800"/>
            <a:ext cx="8677836"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He </a:t>
            </a:r>
            <a:r>
              <a:rPr lang="en-US" sz="2400" b="1" dirty="0">
                <a:latin typeface="Cambria" pitchFamily="18" charset="0"/>
              </a:rPr>
              <a:t>picked up a cup of wine and said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This cup is the new covenant in My blood.  This do, as often as you drink it, in remembrance of Me</a:t>
            </a:r>
            <a:r>
              <a:rPr lang="en-US" sz="2400" b="1" i="1" dirty="0" smtClean="0">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11:25</a:t>
            </a:r>
            <a:r>
              <a:rPr lang="en-US" sz="2400" b="1" dirty="0" smtClean="0">
                <a:latin typeface="Cambria" pitchFamily="18" charset="0"/>
              </a:rPr>
              <a:t>). </a:t>
            </a:r>
          </a:p>
          <a:p>
            <a:pPr indent="457200">
              <a:spcAft>
                <a:spcPts val="1200"/>
              </a:spcAft>
            </a:pPr>
            <a:r>
              <a:rPr lang="en-US" sz="2400" b="1" dirty="0" smtClean="0">
                <a:latin typeface="Cambria" pitchFamily="18" charset="0"/>
              </a:rPr>
              <a:t>Through His alteration of the Passover tradition, Jesus initiated something new.  He explicitly distinguished this new observance of the </a:t>
            </a:r>
            <a:r>
              <a:rPr lang="en-US" sz="2400" b="1" i="1" u="sng" dirty="0" smtClean="0">
                <a:effectLst>
                  <a:outerShdw blurRad="38100" dist="38100" dir="2700000" algn="tl">
                    <a:srgbClr val="000000">
                      <a:alpha val="43137"/>
                    </a:srgbClr>
                  </a:outerShdw>
                </a:effectLst>
                <a:latin typeface="Cambria" pitchFamily="18" charset="0"/>
              </a:rPr>
              <a:t>bread</a:t>
            </a:r>
            <a:r>
              <a:rPr lang="en-US" sz="2400" b="1" dirty="0" smtClean="0">
                <a:latin typeface="Cambria" pitchFamily="18" charset="0"/>
              </a:rPr>
              <a:t> and the </a:t>
            </a:r>
            <a:r>
              <a:rPr lang="en-US" sz="2400" b="1" i="1" u="sng" dirty="0" smtClean="0">
                <a:effectLst>
                  <a:outerShdw blurRad="38100" dist="38100" dir="2700000" algn="tl">
                    <a:srgbClr val="000000">
                      <a:alpha val="43137"/>
                    </a:srgbClr>
                  </a:outerShdw>
                </a:effectLst>
                <a:latin typeface="Cambria" pitchFamily="18" charset="0"/>
              </a:rPr>
              <a:t>wine</a:t>
            </a:r>
            <a:r>
              <a:rPr lang="en-US" sz="2400" b="1" dirty="0" smtClean="0">
                <a:latin typeface="Cambria" pitchFamily="18" charset="0"/>
              </a:rPr>
              <a:t> by calling it a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new covenant</a:t>
            </a:r>
            <a:r>
              <a:rPr lang="en-US" sz="2400" b="1" i="1" dirty="0" smtClean="0">
                <a:latin typeface="Cambria" pitchFamily="18" charset="0"/>
              </a:rPr>
              <a:t>.”</a:t>
            </a:r>
            <a:r>
              <a:rPr lang="en-US" sz="2400" b="1" dirty="0" smtClean="0">
                <a:latin typeface="Cambria" pitchFamily="18" charset="0"/>
              </a:rPr>
              <a:t>  This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covenant</a:t>
            </a:r>
            <a:r>
              <a:rPr lang="en-US" sz="2400" b="1" i="1" dirty="0" smtClean="0">
                <a:latin typeface="Cambria" pitchFamily="18" charset="0"/>
              </a:rPr>
              <a:t>”</a:t>
            </a:r>
            <a:r>
              <a:rPr lang="en-US" sz="2400" b="1" dirty="0" smtClean="0">
                <a:latin typeface="Cambria" pitchFamily="18" charset="0"/>
              </a:rPr>
              <a:t> refers to a promise or pact between two parties in which there is mutual agreement. </a:t>
            </a:r>
          </a:p>
          <a:p>
            <a:pPr indent="457200">
              <a:spcAft>
                <a:spcPts val="1200"/>
              </a:spcAft>
            </a:pPr>
            <a:r>
              <a:rPr lang="en-US" sz="2400" b="1" dirty="0" smtClean="0">
                <a:latin typeface="Cambria" pitchFamily="18" charset="0"/>
              </a:rPr>
              <a:t>The old covenant was based on the </a:t>
            </a:r>
            <a:r>
              <a:rPr lang="en-US" sz="2400" b="1" i="1" dirty="0" smtClean="0">
                <a:effectLst>
                  <a:outerShdw blurRad="38100" dist="38100" dir="2700000" algn="tl">
                    <a:srgbClr val="000000">
                      <a:alpha val="43137"/>
                    </a:srgbClr>
                  </a:outerShdw>
                </a:effectLst>
                <a:latin typeface="Cambria" pitchFamily="18" charset="0"/>
              </a:rPr>
              <a:t>Law of Moses</a:t>
            </a:r>
            <a:r>
              <a:rPr lang="en-US" sz="2400" b="1" dirty="0" smtClean="0">
                <a:latin typeface="Cambria" pitchFamily="18" charset="0"/>
              </a:rPr>
              <a:t>, but the new covenant is based on </a:t>
            </a:r>
            <a:r>
              <a:rPr lang="en-US" sz="2400" b="1" i="1" dirty="0" smtClean="0">
                <a:effectLst>
                  <a:outerShdw blurRad="38100" dist="38100" dir="2700000" algn="tl">
                    <a:srgbClr val="000000">
                      <a:alpha val="43137"/>
                    </a:srgbClr>
                  </a:outerShdw>
                </a:effectLst>
                <a:latin typeface="Cambria" pitchFamily="18" charset="0"/>
              </a:rPr>
              <a:t>Jesus’ blood </a:t>
            </a:r>
            <a:r>
              <a:rPr lang="en-US" sz="2400" b="1" dirty="0" smtClean="0">
                <a:latin typeface="Cambria" pitchFamily="18" charset="0"/>
              </a:rPr>
              <a:t>– His sacrifice in our place to pay the complete penalty of sin. </a:t>
            </a:r>
          </a:p>
          <a:p>
            <a:pPr indent="457200">
              <a:spcAft>
                <a:spcPts val="1200"/>
              </a:spcAft>
            </a:pPr>
            <a:r>
              <a:rPr lang="en-US" sz="2400" b="1" dirty="0" smtClean="0">
                <a:latin typeface="Cambria" pitchFamily="18" charset="0"/>
              </a:rPr>
              <a:t>While those under the Law were condemned, those covered by the blood of the new covenant are free from all condemnation (</a:t>
            </a:r>
            <a:r>
              <a:rPr lang="en-US" sz="2400" b="1" dirty="0" smtClean="0">
                <a:effectLst>
                  <a:outerShdw blurRad="38100" dist="38100" dir="2700000" algn="tl">
                    <a:srgbClr val="000000">
                      <a:alpha val="43137"/>
                    </a:srgbClr>
                  </a:outerShdw>
                </a:effectLst>
                <a:latin typeface="Cambria" pitchFamily="18" charset="0"/>
              </a:rPr>
              <a:t>Rom. 8:1-2</a:t>
            </a:r>
            <a:r>
              <a:rPr lang="en-US" sz="2400" b="1" dirty="0" smtClean="0">
                <a:latin typeface="Cambria" pitchFamily="18" charset="0"/>
              </a:rPr>
              <a:t>).</a:t>
            </a:r>
          </a:p>
        </p:txBody>
      </p:sp>
    </p:spTree>
    <p:extLst>
      <p:ext uri="{BB962C8B-B14F-4D97-AF65-F5344CB8AC3E}">
        <p14:creationId xmlns:p14="http://schemas.microsoft.com/office/powerpoint/2010/main" xmlns="" val="23656247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11:23-26</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2729" y="1143000"/>
            <a:ext cx="8677836" cy="52776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original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Lord’ Supper</a:t>
            </a:r>
            <a:r>
              <a:rPr lang="en-US" sz="2400" b="1" i="1" dirty="0" smtClean="0">
                <a:latin typeface="Cambria" pitchFamily="18" charset="0"/>
              </a:rPr>
              <a:t>” </a:t>
            </a:r>
            <a:r>
              <a:rPr lang="en-US" sz="2400" b="1" dirty="0" smtClean="0">
                <a:latin typeface="Cambria" pitchFamily="18" charset="0"/>
              </a:rPr>
              <a:t>was  a touching moment in the lives of the disciples, but at the same time, the men reclining around that table felt disturbed and confused as Jesus spoke of His death and atoning sacrifice. </a:t>
            </a:r>
          </a:p>
          <a:p>
            <a:pPr indent="457200">
              <a:spcAft>
                <a:spcPts val="1200"/>
              </a:spcAft>
            </a:pPr>
            <a:r>
              <a:rPr lang="en-US" sz="2400" b="1" dirty="0" smtClean="0">
                <a:latin typeface="Cambria" pitchFamily="18" charset="0"/>
              </a:rPr>
              <a:t>They had been looking forward to a deliverer.  They had seen His miracles and had become convinced of his identity as the eternal Son of God incarnate.  Yet, Jesus spoke not of conquest and victory, but of suffering, death, and departure. </a:t>
            </a:r>
          </a:p>
          <a:p>
            <a:pPr indent="457200">
              <a:spcAft>
                <a:spcPts val="1200"/>
              </a:spcAft>
            </a:pPr>
            <a:r>
              <a:rPr lang="en-US" sz="2400" b="1" dirty="0" smtClean="0">
                <a:latin typeface="Cambria" pitchFamily="18" charset="0"/>
              </a:rPr>
              <a:t>Clearly, they had not come to terms with Jesus prediction of His humiliation, in which he would empty Himself of all divine glory, as Paul wrote,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Being found in appearance as a man, He humbled Himself by becoming obedient to the point of death, even death on a cross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Phil. 2:8</a:t>
            </a:r>
            <a:r>
              <a:rPr lang="en-US" sz="2400" b="1" dirty="0" smtClean="0">
                <a:latin typeface="Cambria" pitchFamily="18" charset="0"/>
              </a:rPr>
              <a:t>).</a:t>
            </a:r>
          </a:p>
        </p:txBody>
      </p:sp>
    </p:spTree>
    <p:extLst>
      <p:ext uri="{BB962C8B-B14F-4D97-AF65-F5344CB8AC3E}">
        <p14:creationId xmlns:p14="http://schemas.microsoft.com/office/powerpoint/2010/main" xmlns="" val="1555635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88900"/>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1003300"/>
            <a:ext cx="8619565" cy="5940088"/>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As </a:t>
            </a:r>
            <a:r>
              <a:rPr lang="en-US" sz="2350" b="1" dirty="0">
                <a:latin typeface="Cambria" panose="02040503050406030204" pitchFamily="18" charset="0"/>
                <a:ea typeface="Cambria" panose="02040503050406030204" pitchFamily="18" charset="0"/>
              </a:rPr>
              <a:t>we continue </a:t>
            </a:r>
            <a:r>
              <a:rPr lang="en-US" sz="2350" b="1" dirty="0" smtClean="0">
                <a:latin typeface="Cambria" panose="02040503050406030204" pitchFamily="18" charset="0"/>
                <a:ea typeface="Cambria" panose="02040503050406030204" pitchFamily="18" charset="0"/>
              </a:rPr>
              <a:t>our study in First</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a:t>
            </a:r>
            <a:r>
              <a:rPr lang="en-US" sz="2350" b="1" dirty="0">
                <a:latin typeface="Cambria" panose="02040503050406030204" pitchFamily="18" charset="0"/>
                <a:ea typeface="Cambria" panose="02040503050406030204" pitchFamily="18" charset="0"/>
              </a:rPr>
              <a:t>we </a:t>
            </a:r>
            <a:r>
              <a:rPr lang="en-US" sz="2350" b="1" dirty="0" smtClean="0">
                <a:latin typeface="Cambria" panose="02040503050406030204" pitchFamily="18" charset="0"/>
                <a:ea typeface="Cambria" panose="02040503050406030204" pitchFamily="18" charset="0"/>
              </a:rPr>
              <a:t>want     to remember </a:t>
            </a:r>
            <a:r>
              <a:rPr lang="en-US" sz="2350" b="1" dirty="0">
                <a:latin typeface="Cambria" panose="02040503050406030204" pitchFamily="18" charset="0"/>
                <a:ea typeface="Cambria" panose="02040503050406030204" pitchFamily="18" charset="0"/>
              </a:rPr>
              <a:t>that the </a:t>
            </a:r>
            <a:r>
              <a:rPr lang="en-US" sz="2350" b="1" dirty="0" smtClean="0">
                <a:latin typeface="Cambria" panose="02040503050406030204" pitchFamily="18" charset="0"/>
                <a:ea typeface="Cambria" panose="02040503050406030204" pitchFamily="18" charset="0"/>
              </a:rPr>
              <a:t>theme of this </a:t>
            </a:r>
            <a:r>
              <a:rPr lang="en-US" sz="2350" b="1" dirty="0">
                <a:latin typeface="Cambria" panose="02040503050406030204" pitchFamily="18" charset="0"/>
                <a:ea typeface="Cambria" panose="02040503050406030204" pitchFamily="18" charset="0"/>
              </a:rPr>
              <a:t>letter </a:t>
            </a:r>
            <a:r>
              <a:rPr lang="en-US" sz="2350" b="1" dirty="0" smtClean="0">
                <a:latin typeface="Cambria" panose="02040503050406030204" pitchFamily="18" charset="0"/>
                <a:ea typeface="Cambria" panose="02040503050406030204" pitchFamily="18" charset="0"/>
              </a:rPr>
              <a:t>revolves around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350" b="1" dirty="0">
                <a:latin typeface="Cambria" panose="02040503050406030204" pitchFamily="18" charset="0"/>
                <a:ea typeface="Cambria" panose="02040503050406030204" pitchFamily="18" charset="0"/>
              </a:rPr>
              <a:t>in </a:t>
            </a:r>
            <a:r>
              <a:rPr lang="en-US" sz="2350" b="1" dirty="0" smtClean="0">
                <a:latin typeface="Cambria" panose="02040503050406030204" pitchFamily="18" charset="0"/>
                <a:ea typeface="Cambria" panose="02040503050406030204" pitchFamily="18" charset="0"/>
              </a:rPr>
              <a:t>the </a:t>
            </a:r>
            <a:r>
              <a:rPr lang="en-US" sz="2350" b="1" dirty="0">
                <a:latin typeface="Cambria" panose="02040503050406030204" pitchFamily="18" charset="0"/>
                <a:ea typeface="Cambria" panose="02040503050406030204" pitchFamily="18" charset="0"/>
              </a:rPr>
              <a:t>local church and how it influences </a:t>
            </a:r>
            <a:r>
              <a:rPr lang="en-US" sz="235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a:t>
            </a:r>
            <a:r>
              <a:rPr lang="en-US" sz="2350" b="1" dirty="0" smtClean="0">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a:t>
            </a:r>
            <a:endParaRPr lang="en-US" sz="235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350" b="1" dirty="0" smtClean="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Again, the primary issue in </a:t>
            </a:r>
            <a:r>
              <a:rPr lang="en-US" sz="2350" b="1" dirty="0">
                <a:latin typeface="Cambria" panose="02040503050406030204" pitchFamily="18" charset="0"/>
                <a:ea typeface="Cambria" panose="02040503050406030204" pitchFamily="18" charset="0"/>
              </a:rPr>
              <a:t>the church at Corinth </a:t>
            </a:r>
            <a:r>
              <a:rPr lang="en-US" sz="2350" b="1" dirty="0" smtClean="0">
                <a:latin typeface="Cambria" panose="02040503050406030204" pitchFamily="18" charset="0"/>
                <a:ea typeface="Cambria" panose="02040503050406030204" pitchFamily="18" charset="0"/>
              </a:rPr>
              <a:t>was </a:t>
            </a:r>
            <a:r>
              <a:rPr lang="en-US" sz="2350" b="1" i="1" dirty="0">
                <a:latin typeface="Cambria" panose="02040503050406030204" pitchFamily="18" charset="0"/>
                <a:ea typeface="Cambria" panose="02040503050406030204" pitchFamily="18" charset="0"/>
              </a:rPr>
              <a:t>“</a:t>
            </a:r>
            <a:r>
              <a:rPr lang="en-US" sz="235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 the </a:t>
            </a:r>
            <a:r>
              <a:rPr lang="en-US" sz="2350" b="1" dirty="0">
                <a:latin typeface="Cambria" panose="02040503050406030204" pitchFamily="18" charset="0"/>
                <a:ea typeface="Cambria" panose="02040503050406030204" pitchFamily="18" charset="0"/>
              </a:rPr>
              <a:t>development </a:t>
            </a:r>
            <a:r>
              <a:rPr lang="en-US" sz="2350" b="1" dirty="0" smtClean="0">
                <a:latin typeface="Cambria" panose="02040503050406030204" pitchFamily="18" charset="0"/>
                <a:ea typeface="Cambria" panose="02040503050406030204" pitchFamily="18" charset="0"/>
              </a:rPr>
              <a:t>of </a:t>
            </a:r>
            <a:r>
              <a:rPr lang="en-US" sz="2350" b="1" dirty="0">
                <a:latin typeface="Cambria" panose="02040503050406030204" pitchFamily="18" charset="0"/>
                <a:ea typeface="Cambria" panose="02040503050406030204" pitchFamily="18" charset="0"/>
              </a:rPr>
              <a:t>Holy character and the application of Christian principles and discipline on an individual and corporate level</a:t>
            </a:r>
            <a:r>
              <a:rPr lang="en-US" sz="2350" b="1" dirty="0" smtClean="0">
                <a:latin typeface="Cambria" panose="02040503050406030204" pitchFamily="18" charset="0"/>
                <a:ea typeface="Cambria" panose="02040503050406030204" pitchFamily="18" charset="0"/>
              </a:rPr>
              <a:t>.  So the corrective in this letter is </a:t>
            </a:r>
            <a:r>
              <a:rPr lang="en-US" sz="235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350" b="1" dirty="0">
                <a:latin typeface="Cambria" panose="02040503050406030204" pitchFamily="18" charset="0"/>
                <a:ea typeface="Cambria" panose="02040503050406030204" pitchFamily="18" charset="0"/>
              </a:rPr>
              <a:t> rather than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350" b="1" i="1" dirty="0" smtClean="0">
                <a:latin typeface="Cambria" panose="02040503050406030204" pitchFamily="18" charset="0"/>
                <a:ea typeface="Cambria" panose="02040503050406030204" pitchFamily="18" charset="0"/>
              </a:rPr>
              <a:t>.</a:t>
            </a:r>
            <a:endParaRPr lang="en-US" sz="2350" b="1" dirty="0" smtClean="0">
              <a:latin typeface="Cambria" panose="02040503050406030204" pitchFamily="18" charset="0"/>
              <a:ea typeface="Cambria" panose="02040503050406030204" pitchFamily="18" charset="0"/>
            </a:endParaRPr>
          </a:p>
          <a:p>
            <a:pPr>
              <a:tabLst>
                <a:tab pos="457200" algn="l"/>
              </a:tabLst>
            </a:pPr>
            <a:endParaRPr lang="en-US" sz="12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In our </a:t>
            </a:r>
            <a:r>
              <a:rPr lang="en-US" sz="2400" b="1" dirty="0" smtClean="0">
                <a:latin typeface="Cambria" panose="02040503050406030204" pitchFamily="18" charset="0"/>
                <a:ea typeface="Cambria" panose="02040503050406030204" pitchFamily="18" charset="0"/>
              </a:rPr>
              <a:t>lesson, Paul </a:t>
            </a:r>
            <a:r>
              <a:rPr lang="en-US" sz="2400" b="1" dirty="0">
                <a:latin typeface="Cambria" panose="02040503050406030204" pitchFamily="18" charset="0"/>
                <a:ea typeface="Cambria" panose="02040503050406030204" pitchFamily="18" charset="0"/>
              </a:rPr>
              <a:t>provides valuable guidance on how Christians </a:t>
            </a:r>
            <a:r>
              <a:rPr lang="en-US" sz="2400" b="1" dirty="0" smtClean="0">
                <a:latin typeface="Cambria" panose="02040503050406030204" pitchFamily="18" charset="0"/>
                <a:ea typeface="Cambria" panose="02040503050406030204" pitchFamily="18" charset="0"/>
              </a:rPr>
              <a:t>are to </a:t>
            </a:r>
            <a:r>
              <a:rPr lang="en-US" sz="2400" b="1" dirty="0">
                <a:latin typeface="Cambria" panose="02040503050406030204" pitchFamily="18" charset="0"/>
                <a:ea typeface="Cambria" panose="02040503050406030204" pitchFamily="18" charset="0"/>
              </a:rPr>
              <a:t>approach and conduct the Lord's Supper, stresses the importance of unity, self-examination, and a reverent attitude </a:t>
            </a:r>
            <a:r>
              <a:rPr lang="en-US" sz="2400" b="1" dirty="0" smtClean="0">
                <a:latin typeface="Cambria" panose="02040503050406030204" pitchFamily="18" charset="0"/>
                <a:ea typeface="Cambria" panose="02040503050406030204" pitchFamily="18" charset="0"/>
              </a:rPr>
              <a:t>in this </a:t>
            </a:r>
            <a:r>
              <a:rPr lang="en-US" sz="2400" b="1" dirty="0">
                <a:latin typeface="Cambria" panose="02040503050406030204" pitchFamily="18" charset="0"/>
                <a:ea typeface="Cambria" panose="02040503050406030204" pitchFamily="18" charset="0"/>
              </a:rPr>
              <a:t>sacred </a:t>
            </a:r>
            <a:r>
              <a:rPr lang="en-US" sz="2400" b="1" dirty="0" smtClean="0">
                <a:latin typeface="Cambria" panose="02040503050406030204" pitchFamily="18" charset="0"/>
                <a:ea typeface="Cambria" panose="02040503050406030204" pitchFamily="18" charset="0"/>
              </a:rPr>
              <a:t>practice, </a:t>
            </a:r>
            <a:r>
              <a:rPr lang="en-US" sz="2400" b="1" dirty="0">
                <a:latin typeface="Cambria" panose="02040503050406030204" pitchFamily="18" charset="0"/>
                <a:ea typeface="Cambria" panose="02040503050406030204" pitchFamily="18" charset="0"/>
              </a:rPr>
              <a:t>with the ultimate goal of honoring and remembering Jesus Christ's sacrifice on the cross.</a:t>
            </a:r>
          </a:p>
        </p:txBody>
      </p:sp>
    </p:spTree>
    <p:extLst>
      <p:ext uri="{BB962C8B-B14F-4D97-AF65-F5344CB8AC3E}">
        <p14:creationId xmlns:p14="http://schemas.microsoft.com/office/powerpoint/2010/main" xmlns="" val="33973765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11:23-26</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2729" y="1066800"/>
            <a:ext cx="8677836"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Jesus made the purpose of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Lord’s Supper</a:t>
            </a:r>
            <a:r>
              <a:rPr lang="en-US" sz="2400" b="1" i="1" dirty="0" smtClean="0">
                <a:latin typeface="Cambria" pitchFamily="18" charset="0"/>
              </a:rPr>
              <a:t>”</a:t>
            </a:r>
            <a:r>
              <a:rPr lang="en-US" sz="2400" b="1" dirty="0" smtClean="0">
                <a:latin typeface="Cambria" pitchFamily="18" charset="0"/>
              </a:rPr>
              <a:t> clear by repeating the phrase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in remembrance of Me</a:t>
            </a:r>
            <a:r>
              <a:rPr lang="en-US" sz="2400" b="1" i="1" dirty="0" smtClean="0">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11:24-25</a:t>
            </a:r>
            <a:r>
              <a:rPr lang="en-US" sz="2400" b="1" dirty="0" smtClean="0">
                <a:latin typeface="Cambria" pitchFamily="18" charset="0"/>
              </a:rPr>
              <a:t>). </a:t>
            </a:r>
            <a:r>
              <a:rPr lang="en-US" sz="2400" b="1" dirty="0">
                <a:latin typeface="Cambria" pitchFamily="18" charset="0"/>
              </a:rPr>
              <a:t> </a:t>
            </a:r>
            <a:r>
              <a:rPr lang="en-US" sz="2400" b="1" dirty="0" smtClean="0">
                <a:latin typeface="Cambria" pitchFamily="18" charset="0"/>
              </a:rPr>
              <a:t>And Paul explains the significance of this when he writes,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For as often as you eat this bread and drink this cup, you proclaim the Lord’s death until He comes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11:26</a:t>
            </a:r>
            <a:r>
              <a:rPr lang="en-US" sz="2400" b="1" dirty="0" smtClean="0">
                <a:latin typeface="Cambria" pitchFamily="18" charset="0"/>
              </a:rPr>
              <a:t>). </a:t>
            </a:r>
          </a:p>
          <a:p>
            <a:pPr indent="457200">
              <a:spcAft>
                <a:spcPts val="1200"/>
              </a:spcAft>
            </a:pPr>
            <a:r>
              <a:rPr lang="en-US" sz="2400" b="1" dirty="0" smtClean="0">
                <a:latin typeface="Cambria" pitchFamily="18" charset="0"/>
              </a:rPr>
              <a:t>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Lord’s Supper</a:t>
            </a:r>
            <a:r>
              <a:rPr lang="en-US" sz="2400" b="1" i="1" dirty="0" smtClean="0">
                <a:latin typeface="Cambria" pitchFamily="18" charset="0"/>
              </a:rPr>
              <a:t>”</a:t>
            </a:r>
            <a:r>
              <a:rPr lang="en-US" sz="2400" b="1" dirty="0" smtClean="0">
                <a:latin typeface="Cambria" pitchFamily="18" charset="0"/>
              </a:rPr>
              <a:t> is a time for God’s family to reunite at His Table, to commemorate His death.  The bread and wine take on sacred significance because they represent His </a:t>
            </a:r>
            <a:r>
              <a:rPr lang="en-US" sz="2400" b="1" i="1" u="sng" dirty="0" smtClean="0">
                <a:latin typeface="Cambria" pitchFamily="18" charset="0"/>
              </a:rPr>
              <a:t>body</a:t>
            </a:r>
            <a:r>
              <a:rPr lang="en-US" sz="2400" b="1" dirty="0" smtClean="0">
                <a:latin typeface="Cambria" pitchFamily="18" charset="0"/>
              </a:rPr>
              <a:t> sacrificed and His </a:t>
            </a:r>
            <a:r>
              <a:rPr lang="en-US" sz="2400" b="1" i="1" u="sng" dirty="0" smtClean="0">
                <a:latin typeface="Cambria" pitchFamily="18" charset="0"/>
              </a:rPr>
              <a:t>blood</a:t>
            </a:r>
            <a:r>
              <a:rPr lang="en-US" sz="2400" b="1" dirty="0" smtClean="0">
                <a:latin typeface="Cambria" pitchFamily="18" charset="0"/>
              </a:rPr>
              <a:t> shed for us.  It’s a confession of faith, without words, in the incarnation of the Son of God and His atoning sacrifice for our sins.  </a:t>
            </a:r>
          </a:p>
          <a:p>
            <a:pPr indent="457200">
              <a:spcAft>
                <a:spcPts val="1200"/>
              </a:spcAft>
            </a:pPr>
            <a:r>
              <a:rPr lang="en-US" sz="2400" b="1" dirty="0" smtClean="0">
                <a:latin typeface="Cambria" pitchFamily="18" charset="0"/>
              </a:rPr>
              <a:t>It’s the gospel of the person and work of Christ that speak to our hearts and minds, and all five senses, reminding us of the intimate fellowship we enjoy with our Lord Jesus Christ. </a:t>
            </a:r>
          </a:p>
        </p:txBody>
      </p:sp>
    </p:spTree>
    <p:extLst>
      <p:ext uri="{BB962C8B-B14F-4D97-AF65-F5344CB8AC3E}">
        <p14:creationId xmlns:p14="http://schemas.microsoft.com/office/powerpoint/2010/main" xmlns="" val="23882887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447" y="1206500"/>
            <a:ext cx="8467165" cy="544764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00" b="1" i="1" baseline="30000" dirty="0" smtClean="0">
                <a:effectLst>
                  <a:outerShdw blurRad="38100" dist="38100" dir="2700000" algn="tl">
                    <a:srgbClr val="000000">
                      <a:alpha val="43137"/>
                    </a:srgbClr>
                  </a:outerShdw>
                </a:effectLst>
                <a:latin typeface="Georgia" panose="02040502050405020303" pitchFamily="18" charset="0"/>
              </a:rPr>
              <a:t>27</a:t>
            </a:r>
            <a:r>
              <a:rPr lang="en-US" sz="2400" i="1" dirty="0" smtClean="0">
                <a:latin typeface="Georgia" panose="02040502050405020303" pitchFamily="18" charset="0"/>
              </a:rPr>
              <a:t>Therefore </a:t>
            </a:r>
            <a:r>
              <a:rPr lang="en-US" sz="2400" i="1" dirty="0">
                <a:latin typeface="Georgia" panose="02040502050405020303" pitchFamily="18" charset="0"/>
              </a:rPr>
              <a:t>whoever eats this bread or drinks this cup of the Lord in an unworthy manner will be guilty of the body and blood of the Lord</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28</a:t>
            </a:r>
            <a:r>
              <a:rPr lang="en-US" sz="2400" i="1" dirty="0" smtClean="0">
                <a:latin typeface="Georgia" panose="02040502050405020303" pitchFamily="18" charset="0"/>
              </a:rPr>
              <a:t>But</a:t>
            </a:r>
            <a:r>
              <a:rPr lang="en-US" sz="2400" i="1" dirty="0">
                <a:latin typeface="Georgia" panose="02040502050405020303" pitchFamily="18" charset="0"/>
              </a:rPr>
              <a:t> let a man examine himself, and so let him eat of the bread and drink of the cup</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29</a:t>
            </a:r>
            <a:r>
              <a:rPr lang="en-US" sz="2400" i="1" dirty="0" smtClean="0">
                <a:latin typeface="Georgia" panose="02040502050405020303" pitchFamily="18" charset="0"/>
              </a:rPr>
              <a:t>For </a:t>
            </a:r>
            <a:r>
              <a:rPr lang="en-US" sz="2400" i="1" dirty="0">
                <a:latin typeface="Georgia" panose="02040502050405020303" pitchFamily="18" charset="0"/>
              </a:rPr>
              <a:t>he who eats and </a:t>
            </a:r>
            <a:r>
              <a:rPr lang="en-US" sz="2400" i="1" dirty="0" smtClean="0">
                <a:latin typeface="Georgia" panose="02040502050405020303" pitchFamily="18" charset="0"/>
              </a:rPr>
              <a:t>drinks</a:t>
            </a:r>
            <a:r>
              <a:rPr lang="en-US" sz="2400" i="1" dirty="0">
                <a:latin typeface="Georgia" panose="02040502050405020303" pitchFamily="18" charset="0"/>
              </a:rPr>
              <a:t> in an unworthy manner eats and drinks judgment to himself, not discerning </a:t>
            </a:r>
            <a:r>
              <a:rPr lang="en-US" sz="2400" i="1" dirty="0" smtClean="0">
                <a:latin typeface="Georgia" panose="02040502050405020303" pitchFamily="18" charset="0"/>
              </a:rPr>
              <a:t>the Lord’s </a:t>
            </a:r>
            <a:r>
              <a:rPr lang="en-US" sz="2400" i="1" dirty="0">
                <a:latin typeface="Georgia" panose="02040502050405020303" pitchFamily="18" charset="0"/>
              </a:rPr>
              <a:t>body</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30</a:t>
            </a:r>
            <a:r>
              <a:rPr lang="en-US" sz="2400" i="1" dirty="0" smtClean="0">
                <a:latin typeface="Georgia" panose="02040502050405020303" pitchFamily="18" charset="0"/>
              </a:rPr>
              <a:t>For </a:t>
            </a:r>
            <a:r>
              <a:rPr lang="en-US" sz="2400" i="1" dirty="0">
                <a:latin typeface="Georgia" panose="02040502050405020303" pitchFamily="18" charset="0"/>
              </a:rPr>
              <a:t>this reason many are weak and sick among you, and many sleep</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31</a:t>
            </a:r>
            <a:r>
              <a:rPr lang="en-US" sz="2400" i="1" dirty="0" smtClean="0">
                <a:latin typeface="Georgia" panose="02040502050405020303" pitchFamily="18" charset="0"/>
              </a:rPr>
              <a:t>For</a:t>
            </a:r>
            <a:r>
              <a:rPr lang="en-US" sz="2400" i="1" dirty="0">
                <a:latin typeface="Georgia" panose="02040502050405020303" pitchFamily="18" charset="0"/>
              </a:rPr>
              <a:t> if we would judge ourselves, we would not be judged</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32</a:t>
            </a:r>
            <a:r>
              <a:rPr lang="en-US" sz="2400" i="1" dirty="0" smtClean="0">
                <a:latin typeface="Georgia" panose="02040502050405020303" pitchFamily="18" charset="0"/>
              </a:rPr>
              <a:t>But </a:t>
            </a:r>
            <a:r>
              <a:rPr lang="en-US" sz="2400" i="1" dirty="0">
                <a:latin typeface="Georgia" panose="02040502050405020303" pitchFamily="18" charset="0"/>
              </a:rPr>
              <a:t>when we are judged, we are chastened by the Lord, that we may not be condemned with the world</a:t>
            </a:r>
            <a:r>
              <a:rPr lang="en-US" sz="2400" i="1" dirty="0" smtClean="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33</a:t>
            </a:r>
            <a:r>
              <a:rPr lang="en-US" sz="2400" i="1" dirty="0" smtClean="0">
                <a:latin typeface="Georgia" panose="02040502050405020303" pitchFamily="18" charset="0"/>
              </a:rPr>
              <a:t>Therefore</a:t>
            </a:r>
            <a:r>
              <a:rPr lang="en-US" sz="2400" i="1" dirty="0">
                <a:latin typeface="Georgia" panose="02040502050405020303" pitchFamily="18" charset="0"/>
              </a:rPr>
              <a:t>, my brethren, when you come together to eat, wait for one another</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i="1" baseline="30000" dirty="0">
                <a:effectLst>
                  <a:outerShdw blurRad="38100" dist="38100" dir="2700000" algn="tl">
                    <a:srgbClr val="000000">
                      <a:alpha val="43137"/>
                    </a:srgbClr>
                  </a:outerShdw>
                </a:effectLst>
                <a:latin typeface="Georgia" panose="02040502050405020303" pitchFamily="18" charset="0"/>
              </a:rPr>
              <a:t>34</a:t>
            </a:r>
            <a:r>
              <a:rPr lang="en-US" sz="2400" b="1" i="1" baseline="30000" dirty="0">
                <a:latin typeface="Georgia" panose="02040502050405020303" pitchFamily="18" charset="0"/>
              </a:rPr>
              <a:t> </a:t>
            </a:r>
            <a:r>
              <a:rPr lang="en-US" sz="2400" i="1" dirty="0">
                <a:latin typeface="Georgia" panose="02040502050405020303" pitchFamily="18" charset="0"/>
              </a:rPr>
              <a:t>But if anyone is hungry, let him eat at home, lest you come together for judgment. And the rest I will set in order when I come.</a:t>
            </a:r>
            <a:endParaRPr lang="en-US" sz="2400"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11:27-34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1193219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11:27-34</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2729" y="1219200"/>
            <a:ext cx="8677836"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After presenting the ideal for this church family reunion around the Table of the Lord, Paul returns to the mess the Corinthians had made of it. </a:t>
            </a:r>
          </a:p>
          <a:p>
            <a:pPr indent="457200">
              <a:spcAft>
                <a:spcPts val="1200"/>
              </a:spcAft>
            </a:pPr>
            <a:r>
              <a:rPr lang="en-US" sz="2400" b="1" dirty="0" smtClean="0">
                <a:latin typeface="Cambria" pitchFamily="18" charset="0"/>
              </a:rPr>
              <a:t>One of the house rules for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Lord’s Supper</a:t>
            </a:r>
            <a:r>
              <a:rPr lang="en-US" sz="2400" b="1" i="1" dirty="0" smtClean="0">
                <a:latin typeface="Cambria" pitchFamily="18" charset="0"/>
              </a:rPr>
              <a:t>”</a:t>
            </a:r>
            <a:r>
              <a:rPr lang="en-US" sz="2400" b="1" dirty="0" smtClean="0">
                <a:latin typeface="Cambria" pitchFamily="18" charset="0"/>
              </a:rPr>
              <a:t> is that we are to dress for the occasion – </a:t>
            </a:r>
            <a:r>
              <a:rPr lang="en-US" sz="2400" b="1" i="1" dirty="0" smtClean="0">
                <a:latin typeface="Cambria" pitchFamily="18" charset="0"/>
              </a:rPr>
              <a:t>inwardly</a:t>
            </a:r>
            <a:r>
              <a:rPr lang="en-US" sz="2400" b="1" dirty="0" smtClean="0">
                <a:latin typeface="Cambria" pitchFamily="18" charset="0"/>
              </a:rPr>
              <a:t> – casting off the rags of pride, selfishness, gluttony, and drunkenness.  So, here Paul spells out the seriousness of disobedience (</a:t>
            </a:r>
            <a:r>
              <a:rPr lang="en-US" sz="2400" b="1" dirty="0" smtClean="0">
                <a:effectLst>
                  <a:outerShdw blurRad="38100" dist="38100" dir="2700000" algn="tl">
                    <a:srgbClr val="000000">
                      <a:alpha val="43137"/>
                    </a:srgbClr>
                  </a:outerShdw>
                </a:effectLst>
                <a:latin typeface="Cambria" pitchFamily="18" charset="0"/>
              </a:rPr>
              <a:t>11:27</a:t>
            </a:r>
            <a:r>
              <a:rPr lang="en-US" sz="2400" b="1" dirty="0" smtClean="0">
                <a:latin typeface="Cambria" pitchFamily="18" charset="0"/>
              </a:rPr>
              <a:t>).</a:t>
            </a:r>
          </a:p>
          <a:p>
            <a:pPr indent="457200">
              <a:spcAft>
                <a:spcPts val="1200"/>
              </a:spcAft>
            </a:pPr>
            <a:r>
              <a:rPr lang="en-US" sz="2400" b="1" dirty="0" smtClean="0">
                <a:latin typeface="Cambria" pitchFamily="18" charset="0"/>
              </a:rPr>
              <a:t>To eat the bread and drink of the cup in an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unworthy manner</a:t>
            </a:r>
            <a:r>
              <a:rPr lang="en-US" sz="2400" b="1" i="1" dirty="0" smtClean="0">
                <a:latin typeface="Cambria" pitchFamily="18" charset="0"/>
              </a:rPr>
              <a:t>”</a:t>
            </a:r>
            <a:r>
              <a:rPr lang="en-US" sz="2400" b="1" dirty="0" smtClean="0">
                <a:latin typeface="Cambria" pitchFamily="18" charset="0"/>
              </a:rPr>
              <a:t> brings </a:t>
            </a:r>
            <a:r>
              <a:rPr lang="en-US" sz="2400" b="1" u="sng" dirty="0" smtClean="0">
                <a:latin typeface="Cambria" pitchFamily="18" charset="0"/>
              </a:rPr>
              <a:t>guilt</a:t>
            </a:r>
            <a:r>
              <a:rPr lang="en-US" sz="2400" b="1" dirty="0" smtClean="0">
                <a:latin typeface="Cambria" pitchFamily="18" charset="0"/>
              </a:rPr>
              <a:t> punishable by physical judgment (</a:t>
            </a:r>
            <a:r>
              <a:rPr lang="en-US" sz="2400" b="1" dirty="0" smtClean="0">
                <a:effectLst>
                  <a:outerShdw blurRad="38100" dist="38100" dir="2700000" algn="tl">
                    <a:srgbClr val="000000">
                      <a:alpha val="43137"/>
                    </a:srgbClr>
                  </a:outerShdw>
                </a:effectLst>
                <a:latin typeface="Cambria" pitchFamily="18" charset="0"/>
              </a:rPr>
              <a:t>11:29-30</a:t>
            </a:r>
            <a:r>
              <a:rPr lang="en-US" sz="2400" b="1" dirty="0" smtClean="0">
                <a:latin typeface="Cambria" pitchFamily="18" charset="0"/>
              </a:rPr>
              <a:t>).  </a:t>
            </a:r>
          </a:p>
          <a:p>
            <a:pPr indent="457200">
              <a:spcAft>
                <a:spcPts val="1200"/>
              </a:spcAft>
            </a:pPr>
            <a:r>
              <a:rPr lang="en-US" sz="2400" b="1" dirty="0" smtClean="0">
                <a:latin typeface="Cambria" pitchFamily="18" charset="0"/>
              </a:rPr>
              <a:t>When believers come to the table in a sinful state, failing to be cleansed of their sin by Christ’s sacrificed body and shed blood, they bring shame upon His suffering and death. </a:t>
            </a:r>
          </a:p>
        </p:txBody>
      </p:sp>
    </p:spTree>
    <p:extLst>
      <p:ext uri="{BB962C8B-B14F-4D97-AF65-F5344CB8AC3E}">
        <p14:creationId xmlns:p14="http://schemas.microsoft.com/office/powerpoint/2010/main" xmlns="" val="11808747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11:27-34</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2729" y="1085850"/>
            <a:ext cx="8677836"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we come to the </a:t>
            </a:r>
            <a:r>
              <a:rPr lang="en-US" sz="2400" b="1" i="1" dirty="0" smtClean="0">
                <a:effectLst>
                  <a:outerShdw blurRad="38100" dist="38100" dir="2700000" algn="tl">
                    <a:srgbClr val="000000">
                      <a:alpha val="43137"/>
                    </a:srgbClr>
                  </a:outerShdw>
                </a:effectLst>
                <a:latin typeface="Cambria" pitchFamily="18" charset="0"/>
              </a:rPr>
              <a:t>Lord’s Table </a:t>
            </a:r>
            <a:r>
              <a:rPr lang="en-US" sz="2400" b="1" dirty="0" smtClean="0">
                <a:latin typeface="Cambria" pitchFamily="18" charset="0"/>
              </a:rPr>
              <a:t>with unclean souls, with known sin in our lives, we bring reproach upon the Savior. </a:t>
            </a:r>
          </a:p>
          <a:p>
            <a:pPr indent="457200">
              <a:spcAft>
                <a:spcPts val="1200"/>
              </a:spcAft>
            </a:pPr>
            <a:r>
              <a:rPr lang="en-US" sz="2400" b="1" dirty="0" smtClean="0">
                <a:latin typeface="Cambria" pitchFamily="18" charset="0"/>
              </a:rPr>
              <a:t>The discipline Paul mentions isn’t purely punitive but      it is also intended to bring offenders to repentance and restoration to a holy life of fellowship within the body of Christ (11:32; Heb. 12:5-7).</a:t>
            </a:r>
          </a:p>
          <a:p>
            <a:pPr indent="457200">
              <a:spcAft>
                <a:spcPts val="1200"/>
              </a:spcAft>
            </a:pPr>
            <a:r>
              <a:rPr lang="en-US" sz="2400" b="1" dirty="0" smtClean="0">
                <a:latin typeface="Cambria" pitchFamily="18" charset="0"/>
              </a:rPr>
              <a:t>Paul now offers three way the Corinthians can partake of the </a:t>
            </a:r>
            <a:r>
              <a:rPr lang="en-US" sz="2400" b="1" i="1" dirty="0" smtClean="0">
                <a:effectLst>
                  <a:outerShdw blurRad="38100" dist="38100" dir="2700000" algn="tl">
                    <a:srgbClr val="000000">
                      <a:alpha val="43137"/>
                    </a:srgbClr>
                  </a:outerShdw>
                </a:effectLst>
                <a:latin typeface="Cambria" pitchFamily="18" charset="0"/>
              </a:rPr>
              <a:t>Lord’s Supper </a:t>
            </a:r>
            <a:r>
              <a:rPr lang="en-US" sz="2400" b="1" dirty="0" smtClean="0">
                <a:latin typeface="Cambria" pitchFamily="18" charset="0"/>
              </a:rPr>
              <a:t>in a worthy manner and avoid discipline from God (11:32-34). </a:t>
            </a:r>
          </a:p>
        </p:txBody>
      </p:sp>
    </p:spTree>
    <p:extLst>
      <p:ext uri="{BB962C8B-B14F-4D97-AF65-F5344CB8AC3E}">
        <p14:creationId xmlns:p14="http://schemas.microsoft.com/office/powerpoint/2010/main" xmlns="" val="14321768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11:27-34</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2729" y="1219200"/>
            <a:ext cx="8677836" cy="5278368"/>
          </a:xfrm>
          <a:prstGeom prst="rect">
            <a:avLst/>
          </a:prstGeom>
          <a:noFill/>
          <a:effectLst/>
        </p:spPr>
        <p:txBody>
          <a:bodyPr wrap="square" rtlCol="0">
            <a:spAutoFit/>
          </a:bodyPr>
          <a:lstStyle/>
          <a:p>
            <a:pPr indent="342900">
              <a:spcAft>
                <a:spcPts val="1200"/>
              </a:spcAft>
            </a:pPr>
            <a:r>
              <a:rPr lang="en-US" sz="2200" b="1" dirty="0" smtClean="0">
                <a:solidFill>
                  <a:srgbClr val="C00000"/>
                </a:solidFill>
                <a:effectLst>
                  <a:outerShdw blurRad="38100" dist="38100" dir="2700000" algn="tl">
                    <a:srgbClr val="000000">
                      <a:alpha val="43137"/>
                    </a:srgbClr>
                  </a:outerShdw>
                </a:effectLst>
                <a:latin typeface="Cambria" pitchFamily="18" charset="0"/>
              </a:rPr>
              <a:t>FIRST</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 A person </a:t>
            </a:r>
            <a:r>
              <a:rPr lang="en-US" sz="2400" b="1" dirty="0">
                <a:latin typeface="Cambria" pitchFamily="18" charset="0"/>
              </a:rPr>
              <a:t>must </a:t>
            </a:r>
            <a:r>
              <a:rPr lang="en-US" sz="2400" b="1" i="1" dirty="0">
                <a:latin typeface="Cambria" pitchFamily="18" charset="0"/>
              </a:rPr>
              <a:t>“</a:t>
            </a:r>
            <a:r>
              <a:rPr lang="en-US" sz="2400" b="1" i="1" dirty="0">
                <a:effectLst>
                  <a:outerShdw blurRad="38100" dist="38100" dir="2700000" algn="tl">
                    <a:srgbClr val="000000">
                      <a:alpha val="43137"/>
                    </a:srgbClr>
                  </a:outerShdw>
                </a:effectLst>
                <a:latin typeface="Cambria" pitchFamily="18" charset="0"/>
              </a:rPr>
              <a:t>Examine himself </a:t>
            </a:r>
            <a:r>
              <a:rPr lang="en-US" sz="2400" b="1" i="1" dirty="0" smtClean="0">
                <a:latin typeface="Cambria" pitchFamily="18" charset="0"/>
              </a:rPr>
              <a:t>”</a:t>
            </a:r>
            <a:r>
              <a:rPr lang="en-US" sz="2400" b="1" dirty="0" smtClean="0">
                <a:latin typeface="Cambria" pitchFamily="18" charset="0"/>
              </a:rPr>
              <a:t> (</a:t>
            </a:r>
            <a:r>
              <a:rPr lang="en-US" sz="2400" b="1" dirty="0">
                <a:effectLst>
                  <a:outerShdw blurRad="38100" dist="38100" dir="2700000" algn="tl">
                    <a:srgbClr val="000000">
                      <a:alpha val="43137"/>
                    </a:srgbClr>
                  </a:outerShdw>
                </a:effectLst>
                <a:latin typeface="Cambria" pitchFamily="18" charset="0"/>
              </a:rPr>
              <a:t>11:28</a:t>
            </a:r>
            <a:r>
              <a:rPr lang="en-US" sz="2400" b="1" dirty="0">
                <a:latin typeface="Cambria" pitchFamily="18" charset="0"/>
              </a:rPr>
              <a:t>). </a:t>
            </a:r>
            <a:r>
              <a:rPr lang="en-US" sz="2400" b="1" dirty="0" smtClean="0">
                <a:latin typeface="Cambria" pitchFamily="18" charset="0"/>
              </a:rPr>
              <a:t>Pleading with the Lord as David did:</a:t>
            </a:r>
          </a:p>
          <a:p>
            <a:pPr marL="457200">
              <a:spcAft>
                <a:spcPts val="1200"/>
              </a:spcAft>
            </a:pPr>
            <a:r>
              <a:rPr lang="en-US" sz="2400" b="1" i="1" dirty="0" smtClean="0">
                <a:latin typeface="Cambria" pitchFamily="18" charset="0"/>
              </a:rPr>
              <a:t>“Search me, O God, and know my heart;                                   try me and know my anxious thought;                                           And see if there be any hurtful ways in me,                                       And lead me in the everlasting way”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Ps. 139:23-24</a:t>
            </a:r>
            <a:r>
              <a:rPr lang="en-US" sz="2400" b="1" dirty="0" smtClean="0">
                <a:latin typeface="Cambria" pitchFamily="18" charset="0"/>
              </a:rPr>
              <a:t>).</a:t>
            </a:r>
          </a:p>
          <a:p>
            <a:pPr>
              <a:spcAft>
                <a:spcPts val="600"/>
              </a:spcAft>
              <a:tabLst>
                <a:tab pos="457200" algn="l"/>
              </a:tabLst>
            </a:pPr>
            <a:r>
              <a:rPr lang="en-US" sz="2400" b="1" i="1" dirty="0" smtClean="0">
                <a:effectLst>
                  <a:outerShdw blurRad="38100" dist="38100" dir="2700000" algn="tl">
                    <a:srgbClr val="000000">
                      <a:alpha val="43137"/>
                    </a:srgbClr>
                  </a:outerShdw>
                </a:effectLst>
                <a:latin typeface="Cambria" pitchFamily="18" charset="0"/>
              </a:rPr>
              <a:t>	</a:t>
            </a:r>
            <a:r>
              <a:rPr lang="en-US" sz="2200" b="1" dirty="0" smtClean="0">
                <a:solidFill>
                  <a:srgbClr val="C00000"/>
                </a:solidFill>
                <a:effectLst>
                  <a:outerShdw blurRad="38100" dist="38100" dir="2700000" algn="tl">
                    <a:srgbClr val="000000">
                      <a:alpha val="43137"/>
                    </a:srgbClr>
                  </a:outerShdw>
                </a:effectLst>
                <a:latin typeface="Cambria" pitchFamily="18" charset="0"/>
              </a:rPr>
              <a:t>SECOND</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 A person must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Judge the body rightly</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11:29</a:t>
            </a:r>
            <a:r>
              <a:rPr lang="en-US" sz="2400" b="1" dirty="0" smtClean="0">
                <a:latin typeface="Cambria" pitchFamily="18" charset="0"/>
              </a:rPr>
              <a:t>). Some take this as a reference to judging whether the bread and wine are the literal body and blood of Christ or merely symbols. </a:t>
            </a:r>
          </a:p>
          <a:p>
            <a:pPr>
              <a:spcAft>
                <a:spcPts val="600"/>
              </a:spcAft>
              <a:tabLst>
                <a:tab pos="457200" algn="l"/>
              </a:tabLst>
            </a:pPr>
            <a:r>
              <a:rPr lang="en-US" sz="2400" b="1" dirty="0">
                <a:latin typeface="Cambria" pitchFamily="18" charset="0"/>
              </a:rPr>
              <a:t>	</a:t>
            </a:r>
            <a:r>
              <a:rPr lang="en-US" sz="2400" b="1" dirty="0" smtClean="0">
                <a:latin typeface="Cambria" pitchFamily="18" charset="0"/>
              </a:rPr>
              <a:t>However, Paul is talking about treating the corporate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body of Christ</a:t>
            </a:r>
            <a:r>
              <a:rPr lang="en-US" sz="2400" b="1" i="1" dirty="0" smtClean="0">
                <a:latin typeface="Cambria" pitchFamily="18" charset="0"/>
              </a:rPr>
              <a:t>,”</a:t>
            </a:r>
            <a:r>
              <a:rPr lang="en-US" sz="2400" b="1" dirty="0" smtClean="0">
                <a:latin typeface="Cambria" pitchFamily="18" charset="0"/>
              </a:rPr>
              <a:t> </a:t>
            </a:r>
            <a:r>
              <a:rPr lang="en-US" sz="2400" b="1" i="1" u="sng" dirty="0" smtClean="0">
                <a:latin typeface="Cambria" pitchFamily="18" charset="0"/>
              </a:rPr>
              <a:t>the</a:t>
            </a:r>
            <a:r>
              <a:rPr lang="en-US" sz="2400" b="1" i="1" dirty="0" smtClean="0">
                <a:latin typeface="Cambria" pitchFamily="18" charset="0"/>
              </a:rPr>
              <a:t> </a:t>
            </a:r>
            <a:r>
              <a:rPr lang="en-US" sz="2400" b="1" i="1" u="sng" dirty="0" smtClean="0">
                <a:latin typeface="Cambria" pitchFamily="18" charset="0"/>
              </a:rPr>
              <a:t>church</a:t>
            </a:r>
            <a:r>
              <a:rPr lang="en-US" sz="2400" b="1" dirty="0" smtClean="0">
                <a:latin typeface="Cambria" pitchFamily="18" charset="0"/>
              </a:rPr>
              <a:t>, in a respectful and dignified manner. </a:t>
            </a:r>
          </a:p>
        </p:txBody>
      </p:sp>
    </p:spTree>
    <p:extLst>
      <p:ext uri="{BB962C8B-B14F-4D97-AF65-F5344CB8AC3E}">
        <p14:creationId xmlns:p14="http://schemas.microsoft.com/office/powerpoint/2010/main" xmlns="" val="41393275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11:27-34</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2729" y="1219200"/>
            <a:ext cx="8592671" cy="4832092"/>
          </a:xfrm>
          <a:prstGeom prst="rect">
            <a:avLst/>
          </a:prstGeom>
          <a:noFill/>
          <a:effectLst/>
        </p:spPr>
        <p:txBody>
          <a:bodyPr wrap="square" rtlCol="0">
            <a:spAutoFit/>
          </a:bodyPr>
          <a:lstStyle/>
          <a:p>
            <a:pPr indent="342900">
              <a:spcAft>
                <a:spcPts val="1200"/>
              </a:spcAft>
            </a:pPr>
            <a:r>
              <a:rPr lang="en-US" sz="2400" b="1" dirty="0" smtClean="0">
                <a:latin typeface="Cambria" pitchFamily="18" charset="0"/>
              </a:rPr>
              <a:t>Paul’s chief complaint was that in celebrating the </a:t>
            </a:r>
            <a:r>
              <a:rPr lang="en-US" sz="2400" b="1" i="1" dirty="0" smtClean="0">
                <a:effectLst>
                  <a:outerShdw blurRad="38100" dist="38100" dir="2700000" algn="tl">
                    <a:srgbClr val="000000">
                      <a:alpha val="43137"/>
                    </a:srgbClr>
                  </a:outerShdw>
                </a:effectLst>
                <a:latin typeface="Cambria" pitchFamily="18" charset="0"/>
              </a:rPr>
              <a:t>“Lord’s Supper,”</a:t>
            </a:r>
            <a:r>
              <a:rPr lang="en-US" sz="2400" b="1" dirty="0" smtClean="0">
                <a:latin typeface="Cambria" pitchFamily="18" charset="0"/>
              </a:rPr>
              <a:t> certain believers in the church in Corinth were completely denying the self-sacrificial humility exemplified in Christ’s incarnation and atonement. </a:t>
            </a:r>
          </a:p>
          <a:p>
            <a:pPr indent="342900">
              <a:spcAft>
                <a:spcPts val="1200"/>
              </a:spcAft>
            </a:pPr>
            <a:r>
              <a:rPr lang="en-US" sz="2400" b="1" dirty="0" smtClean="0">
                <a:latin typeface="Cambria" pitchFamily="18" charset="0"/>
              </a:rPr>
              <a:t>Instead of working toward building up the body of Christ, their failure to provide for the poor and needy among them was actually tearing it down. </a:t>
            </a:r>
          </a:p>
          <a:p>
            <a:pPr>
              <a:spcAft>
                <a:spcPts val="600"/>
              </a:spcAft>
              <a:tabLst>
                <a:tab pos="228600" algn="l"/>
                <a:tab pos="342900" algn="l"/>
              </a:tabLst>
            </a:pPr>
            <a:r>
              <a:rPr lang="en-US" sz="2400" b="1" i="1" dirty="0" smtClean="0">
                <a:effectLst>
                  <a:outerShdw blurRad="38100" dist="38100" dir="2700000" algn="tl">
                    <a:srgbClr val="000000">
                      <a:alpha val="43137"/>
                    </a:srgbClr>
                  </a:outerShdw>
                </a:effectLst>
                <a:latin typeface="Cambria" pitchFamily="18" charset="0"/>
              </a:rPr>
              <a:t>	  </a:t>
            </a:r>
            <a:r>
              <a:rPr lang="en-US" sz="2200" b="1" dirty="0" smtClean="0">
                <a:solidFill>
                  <a:srgbClr val="C00000"/>
                </a:solidFill>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The observers must </a:t>
            </a:r>
            <a:r>
              <a:rPr lang="en-US" sz="2400" b="1" i="1" dirty="0" smtClean="0">
                <a:latin typeface="Cambria" pitchFamily="18" charset="0"/>
              </a:rPr>
              <a:t>“Wait for one another”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11:33</a:t>
            </a:r>
            <a:r>
              <a:rPr lang="en-US" sz="2400" b="1" dirty="0" smtClean="0">
                <a:latin typeface="Cambria" pitchFamily="18" charset="0"/>
              </a:rPr>
              <a:t>).  Each member of the church must look out for the interests of others.  Paul reiterates his advise that those who are hungry and have means of satisfying their appetites at home should do so (</a:t>
            </a:r>
            <a:r>
              <a:rPr lang="en-US" sz="2400" b="1" dirty="0" smtClean="0">
                <a:effectLst>
                  <a:outerShdw blurRad="38100" dist="38100" dir="2700000" algn="tl">
                    <a:srgbClr val="000000">
                      <a:alpha val="43137"/>
                    </a:srgbClr>
                  </a:outerShdw>
                </a:effectLst>
                <a:latin typeface="Cambria" pitchFamily="18" charset="0"/>
              </a:rPr>
              <a:t>11:34</a:t>
            </a:r>
            <a:r>
              <a:rPr lang="en-US" sz="2400" b="1" dirty="0" smtClean="0">
                <a:latin typeface="Cambria" pitchFamily="18" charset="0"/>
              </a:rPr>
              <a:t>).  </a:t>
            </a:r>
          </a:p>
        </p:txBody>
      </p:sp>
    </p:spTree>
    <p:extLst>
      <p:ext uri="{BB962C8B-B14F-4D97-AF65-F5344CB8AC3E}">
        <p14:creationId xmlns:p14="http://schemas.microsoft.com/office/powerpoint/2010/main" xmlns="" val="2980400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11:27-34</a:t>
            </a:r>
            <a:b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b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941" y="1244600"/>
            <a:ext cx="8592671" cy="4832092"/>
          </a:xfrm>
          <a:prstGeom prst="rect">
            <a:avLst/>
          </a:prstGeom>
          <a:noFill/>
          <a:effectLst/>
        </p:spPr>
        <p:txBody>
          <a:bodyPr wrap="square" rtlCol="0">
            <a:spAutoFit/>
          </a:bodyPr>
          <a:lstStyle/>
          <a:p>
            <a:pPr indent="342900">
              <a:spcAft>
                <a:spcPts val="1200"/>
              </a:spcAft>
            </a:pPr>
            <a:r>
              <a:rPr lang="en-US" sz="2400" b="1" dirty="0" smtClean="0">
                <a:latin typeface="Cambria" pitchFamily="18" charset="0"/>
              </a:rPr>
              <a:t>Because when they gather around the table, they must see to the needs of others instead of just themselves.  They should strive for unity through humility, offering themselves as living sacrifices to God (</a:t>
            </a:r>
            <a:r>
              <a:rPr lang="en-US" sz="2400" b="1" dirty="0" smtClean="0">
                <a:effectLst>
                  <a:outerShdw blurRad="38100" dist="38100" dir="2700000" algn="tl">
                    <a:srgbClr val="000000">
                      <a:alpha val="43137"/>
                    </a:srgbClr>
                  </a:outerShdw>
                </a:effectLst>
                <a:latin typeface="Cambria" pitchFamily="18" charset="0"/>
              </a:rPr>
              <a:t>Rom. 12:1-2</a:t>
            </a:r>
            <a:r>
              <a:rPr lang="en-US" sz="2400" b="1" dirty="0" smtClean="0">
                <a:latin typeface="Cambria" pitchFamily="18" charset="0"/>
              </a:rPr>
              <a:t>). </a:t>
            </a:r>
          </a:p>
          <a:p>
            <a:pPr indent="342900">
              <a:spcAft>
                <a:spcPts val="1200"/>
              </a:spcAft>
            </a:pPr>
            <a:r>
              <a:rPr lang="en-US" sz="2400" b="1" dirty="0" smtClean="0">
                <a:latin typeface="Cambria" pitchFamily="18" charset="0"/>
              </a:rPr>
              <a:t>Accompanying Paul’s strong warning was a comforting promise.  Finally, Paul says, if the wayward, selfish gluttons at Corinth realign their faulty practices with Christ’s attitudes and actions, and judge themselves rightly, they will escape God’s judgment (</a:t>
            </a:r>
            <a:r>
              <a:rPr lang="en-US" sz="2400" b="1" dirty="0" smtClean="0">
                <a:effectLst>
                  <a:outerShdw blurRad="38100" dist="38100" dir="2700000" algn="tl">
                    <a:srgbClr val="000000">
                      <a:alpha val="43137"/>
                    </a:srgbClr>
                  </a:outerShdw>
                </a:effectLst>
                <a:latin typeface="Cambria" pitchFamily="18" charset="0"/>
              </a:rPr>
              <a:t>11:31</a:t>
            </a:r>
            <a:r>
              <a:rPr lang="en-US" sz="2400" b="1" dirty="0" smtClean="0">
                <a:latin typeface="Cambria" pitchFamily="18" charset="0"/>
              </a:rPr>
              <a:t>).  </a:t>
            </a:r>
          </a:p>
          <a:p>
            <a:pPr indent="342900">
              <a:spcAft>
                <a:spcPts val="1200"/>
              </a:spcAft>
            </a:pPr>
            <a:r>
              <a:rPr lang="en-US" sz="2400" b="1" dirty="0" smtClean="0">
                <a:latin typeface="Cambria" pitchFamily="18" charset="0"/>
              </a:rPr>
              <a:t>Instead of becoming weak and sick or dying, they will experience the blessing of the cup as they fellowship with God and one another around this sacred table (</a:t>
            </a:r>
            <a:r>
              <a:rPr lang="en-US" sz="2400" b="1" dirty="0" smtClean="0">
                <a:effectLst>
                  <a:outerShdw blurRad="38100" dist="38100" dir="2700000" algn="tl">
                    <a:srgbClr val="000000">
                      <a:alpha val="43137"/>
                    </a:srgbClr>
                  </a:outerShdw>
                </a:effectLst>
                <a:latin typeface="Cambria" pitchFamily="18" charset="0"/>
              </a:rPr>
              <a:t>10:16</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	</a:t>
            </a:r>
            <a:endParaRPr lang="en-US" sz="2400" b="1" dirty="0" smtClean="0">
              <a:latin typeface="Cambria" pitchFamily="18" charset="0"/>
            </a:endParaRPr>
          </a:p>
        </p:txBody>
      </p:sp>
    </p:spTree>
    <p:extLst>
      <p:ext uri="{BB962C8B-B14F-4D97-AF65-F5344CB8AC3E}">
        <p14:creationId xmlns:p14="http://schemas.microsoft.com/office/powerpoint/2010/main" xmlns="" val="17819669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609600" y="4648200"/>
            <a:ext cx="8211671" cy="707886"/>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Constantia" pitchFamily="18" charset="0"/>
              </a:rPr>
              <a:t>Affirming the Family Reunion</a:t>
            </a:r>
            <a:endParaRPr lang="en-US" sz="40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Affirming the family reunion</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86800" cy="3990323"/>
          </a:xfrm>
          <a:prstGeom prst="rect">
            <a:avLst/>
          </a:prstGeom>
          <a:noFill/>
          <a:effectLst/>
        </p:spPr>
        <p:txBody>
          <a:bodyPr wrap="square" rtlCol="0">
            <a:spAutoFit/>
          </a:bodyPr>
          <a:lstStyle/>
          <a:p>
            <a:pPr indent="457200">
              <a:tabLst>
                <a:tab pos="457200" algn="l"/>
              </a:tabLst>
            </a:pPr>
            <a:r>
              <a:rPr lang="en-US" sz="2370" b="1" dirty="0">
                <a:latin typeface="Cambria" panose="02040503050406030204" pitchFamily="18" charset="0"/>
                <a:ea typeface="Cambria" panose="02040503050406030204" pitchFamily="18" charset="0"/>
              </a:rPr>
              <a:t>In </a:t>
            </a:r>
            <a:r>
              <a:rPr lang="en-US" sz="2370" b="1" dirty="0" smtClean="0">
                <a:latin typeface="Cambria" panose="02040503050406030204" pitchFamily="18" charset="0"/>
                <a:ea typeface="Cambria" panose="02040503050406030204" pitchFamily="18" charset="0"/>
              </a:rPr>
              <a:t>closing,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370" b="1" i="1" dirty="0" smtClean="0">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goes back to the family reunion motif saying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370" b="1"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“Something happens in the family when we stop having family reunions.”</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We began to drift apart.  The smaller, nuclear families became tiny islands, eventually losing contact with the other islands of aunts, uncles, cousins, nieces, and nephews.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Over time it comes to a point that many can hardly know where most of their extended family is located. </a:t>
            </a:r>
          </a:p>
          <a:p>
            <a:pPr indent="457200">
              <a:tabLst>
                <a:tab pos="457200" algn="l"/>
              </a:tabLst>
            </a:pP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a:t>
            </a:r>
            <a:r>
              <a:rPr lang="en-US" sz="2370" b="1"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Because we stopped having family reunions.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067898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Affirming the family reunion</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86800" cy="5141407"/>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Today most churches regularly have a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church family reunion</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around the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Lord’s Table.</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Paul encourages every believer to take the opportunity to participate in this scared event.  </a:t>
            </a:r>
          </a:p>
          <a:p>
            <a:pPr indent="457200">
              <a:tabLst>
                <a:tab pos="457200" algn="l"/>
              </a:tabLst>
            </a:pPr>
            <a:r>
              <a:rPr lang="en-US" sz="1000" b="1" dirty="0" smtClean="0">
                <a:latin typeface="Cambria" panose="02040503050406030204" pitchFamily="18" charset="0"/>
                <a:ea typeface="Cambria" panose="02040503050406030204" pitchFamily="18" charset="0"/>
              </a:rPr>
              <a:t> </a:t>
            </a:r>
          </a:p>
          <a:p>
            <a:pPr indent="457200">
              <a:tabLst>
                <a:tab pos="457200" algn="l"/>
              </a:tabLst>
            </a:pPr>
            <a:r>
              <a:rPr lang="en-US" sz="2370" b="1" dirty="0" smtClean="0">
                <a:latin typeface="Cambria" panose="02040503050406030204" pitchFamily="18" charset="0"/>
                <a:ea typeface="Cambria" panose="02040503050406030204" pitchFamily="18" charset="0"/>
              </a:rPr>
              <a:t>On </a:t>
            </a:r>
            <a:r>
              <a:rPr lang="en-US" sz="2370" b="1" dirty="0">
                <a:latin typeface="Cambria" panose="02040503050406030204" pitchFamily="18" charset="0"/>
                <a:ea typeface="Cambria" panose="02040503050406030204" pitchFamily="18" charset="0"/>
              </a:rPr>
              <a:t>the first Sunday of every month </a:t>
            </a:r>
            <a:r>
              <a:rPr lang="en-US" sz="2370" b="1" dirty="0" smtClean="0">
                <a:latin typeface="Cambria" panose="02040503050406030204" pitchFamily="18" charset="0"/>
                <a:ea typeface="Cambria" panose="02040503050406030204" pitchFamily="18" charset="0"/>
              </a:rPr>
              <a:t>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Ebenezer Baptist Church</a:t>
            </a:r>
            <a:r>
              <a:rPr lang="en-US" sz="2370" b="1" dirty="0" smtClean="0">
                <a:latin typeface="Cambria" panose="02040503050406030204" pitchFamily="18" charset="0"/>
                <a:ea typeface="Cambria" panose="02040503050406030204" pitchFamily="18" charset="0"/>
              </a:rPr>
              <a:t> we have a </a:t>
            </a:r>
            <a:r>
              <a:rPr lang="en-US" sz="2370" b="1" i="1" dirty="0">
                <a:latin typeface="Cambria" panose="02040503050406030204" pitchFamily="18" charset="0"/>
                <a:ea typeface="Cambria" panose="02040503050406030204" pitchFamily="18" charset="0"/>
              </a:rPr>
              <a:t>“</a:t>
            </a:r>
            <a:r>
              <a:rPr lang="en-US" sz="237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church family reunion</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around the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Lord’s Table.”  </a:t>
            </a:r>
            <a:r>
              <a:rPr lang="en-US" sz="2370" b="1" dirty="0" smtClean="0">
                <a:latin typeface="Cambria" panose="02040503050406030204" pitchFamily="18" charset="0"/>
                <a:ea typeface="Cambria" panose="02040503050406030204" pitchFamily="18" charset="0"/>
              </a:rPr>
              <a:t>Not only are you invited, Paul commands you to go, to eat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and drink of the bread and cup – to keep on proclaiming the Lord’s death until He comes. </a:t>
            </a:r>
            <a:endParaRPr lang="en-US" sz="2370" b="1" dirty="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Something unhealthy happens when Christians become dissociated from the family of God around the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Lord’s Table</a:t>
            </a:r>
            <a:r>
              <a:rPr lang="en-US" sz="2370" b="1" dirty="0" smtClean="0">
                <a:latin typeface="Cambria" panose="02040503050406030204" pitchFamily="18" charset="0"/>
                <a:ea typeface="Cambria" panose="02040503050406030204" pitchFamily="18" charset="0"/>
              </a:rPr>
              <a:t>.  Something occurs in their spiritual walk and relationship with others over the passing of time. </a:t>
            </a:r>
          </a:p>
        </p:txBody>
      </p:sp>
    </p:spTree>
    <p:extLst>
      <p:ext uri="{BB962C8B-B14F-4D97-AF65-F5344CB8AC3E}">
        <p14:creationId xmlns:p14="http://schemas.microsoft.com/office/powerpoint/2010/main" xmlns="" val="36749539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8" name="TextBox 7"/>
          <p:cNvSpPr txBox="1"/>
          <p:nvPr/>
        </p:nvSpPr>
        <p:spPr>
          <a:xfrm rot="21445311">
            <a:off x="701603" y="2947253"/>
            <a:ext cx="5703349" cy="830997"/>
          </a:xfrm>
          <a:prstGeom prst="rect">
            <a:avLst/>
          </a:prstGeom>
          <a:noFill/>
        </p:spPr>
        <p:txBody>
          <a:bodyPr wrap="square" lIns="0" rIns="0" rtlCol="0" anchor="ctr" anchorCtr="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Lord’s Supper Now and Then</a:t>
            </a:r>
          </a:p>
          <a:p>
            <a:pPr algn="ctr"/>
            <a:r>
              <a:rPr lang="en-US" sz="22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11:17-34</a:t>
            </a:r>
            <a:endParaRPr lang="en-US" sz="22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Affirming the family reunion</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86800" cy="4719754"/>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They lose their sense of belonging to the family, which lessens their feeling of unity with the body.  As time passes,    a significant part of their spiritual development slows. </a:t>
            </a:r>
            <a:endPar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37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Because the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Lord’s Supper </a:t>
            </a:r>
            <a:r>
              <a:rPr lang="en-US" sz="2370" b="1" dirty="0" smtClean="0">
                <a:latin typeface="Cambria" panose="02040503050406030204" pitchFamily="18" charset="0"/>
                <a:ea typeface="Cambria" panose="02040503050406030204" pitchFamily="18" charset="0"/>
              </a:rPr>
              <a:t>calls all of us to reconsider Christ’s person and work on our behalf.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It urges us to rededicate ourselves to living the gospel in our everyday walk and talk.</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It asks us to reconcile with others as we approach the Table as one body.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It requires that we confess and repent of unconfessed sin prior to partaking.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6749539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Affirming the family reunion</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3682547"/>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So, when celebrating the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Lord’s Supper</a:t>
            </a:r>
            <a:r>
              <a:rPr lang="en-US" sz="2370" b="1" dirty="0" smtClean="0">
                <a:latin typeface="Cambria" panose="02040503050406030204" pitchFamily="18" charset="0"/>
                <a:ea typeface="Cambria" panose="02040503050406030204" pitchFamily="18" charset="0"/>
              </a:rPr>
              <a:t>, how are your table manner?  Do you eat with unwashed hands?  Do you share the meal grudgingly?</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Remember what this family reunion represents.  Enjoy it with wholehearted thanksgiving and observe it with appropriate reverence. </a:t>
            </a:r>
          </a:p>
          <a:p>
            <a:pPr indent="457200">
              <a:tabLst>
                <a:tab pos="45720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Most of all, enjoy it together, having sought forgiveness and secured reconciliation with those in the body of Christ you may have wronged. </a:t>
            </a: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4588500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10287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219200" y="5486400"/>
            <a:ext cx="68580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The Lord’s Supper Now And Then</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5344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18 October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754874"/>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NKJV and in one other versions of the Bible, i.e., KJV, NRSV, NIV, CEV, etc. … </a:t>
            </a:r>
          </a:p>
          <a:p>
            <a:pPr marL="274320" indent="-274320"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12:1 – 31                                </a:t>
            </a:r>
          </a:p>
          <a:p>
            <a:pPr marL="274320" indent="-274320"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“One Body, Many Members” </a:t>
            </a:r>
            <a:endParaRPr lang="en-US" sz="32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296400" cy="7010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t/>
            </a:r>
            <a:b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br>
            <a:endParaRPr kumimoji="0" lang="en-US" sz="6600" b="0" i="0" u="none" strike="noStrike" kern="1200" cap="none" spc="0" normalizeH="0" baseline="0" noProof="0" dirty="0">
              <a:ln>
                <a:solidFill>
                  <a:srgbClr val="002060">
                    <a:alpha val="90000"/>
                  </a:srgbClr>
                </a:solidFill>
              </a:ln>
              <a:solidFill>
                <a:srgbClr val="FFFF00"/>
              </a:solidFill>
              <a:effectLst>
                <a:outerShdw blurRad="127000" dist="127000" dir="2700000" algn="tl">
                  <a:schemeClr val="bg1">
                    <a:alpha val="50000"/>
                  </a:schemeClr>
                </a:outerShdw>
              </a:effectLst>
              <a:uLnTx/>
              <a:uFillTx/>
              <a:latin typeface="Britannic Bold" pitchFamily="34" charset="0"/>
              <a:ea typeface="+mn-ea"/>
              <a:cs typeface="+mn-cs"/>
            </a:endParaRPr>
          </a:p>
        </p:txBody>
      </p:sp>
      <p:sp>
        <p:nvSpPr>
          <p:cNvPr id="2" name="Title 1"/>
          <p:cNvSpPr>
            <a:spLocks noGrp="1"/>
          </p:cNvSpPr>
          <p:nvPr>
            <p:ph type="title"/>
          </p:nvPr>
        </p:nvSpPr>
        <p:spPr>
          <a:xfrm>
            <a:off x="0" y="0"/>
            <a:ext cx="9296400" cy="7010400"/>
          </a:xfrm>
        </p:spPr>
        <p:style>
          <a:lnRef idx="0">
            <a:schemeClr val="accent2"/>
          </a:lnRef>
          <a:fillRef idx="3">
            <a:schemeClr val="accent2"/>
          </a:fillRef>
          <a:effectRef idx="3">
            <a:schemeClr val="accent2"/>
          </a:effectRef>
          <a:fontRef idx="minor">
            <a:schemeClr val="lt1"/>
          </a:fontRef>
        </p:style>
        <p:txBody>
          <a:bodyPr>
            <a:normAutofit/>
          </a:bodyPr>
          <a:lstStyle/>
          <a:p>
            <a:pPr lvl="0">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r>
              <a:rPr lang="en-US" sz="6600" dirty="0" smtClean="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rPr>
              <a:t>the end</a:t>
            </a:r>
            <a:endParaRPr lang="en-US" sz="6600" dirty="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endParaRPr>
          </a:p>
        </p:txBody>
      </p:sp>
      <p:sp>
        <p:nvSpPr>
          <p:cNvPr id="4" name="Title 1"/>
          <p:cNvSpPr txBox="1">
            <a:spLocks/>
          </p:cNvSpPr>
          <p:nvPr/>
        </p:nvSpPr>
        <p:spPr>
          <a:xfrm>
            <a:off x="0" y="0"/>
            <a:ext cx="9296400" cy="7010400"/>
          </a:xfrm>
          <a:prstGeom prst="rect">
            <a:avLst/>
          </a:prstGeom>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6000" b="1" dirty="0" smtClean="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rPr>
              <a:t>Questions</a:t>
            </a:r>
            <a:endParaRPr lang="en-US" sz="6000" b="1" dirty="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endParaRPr>
          </a:p>
        </p:txBody>
      </p:sp>
      <p:sp>
        <p:nvSpPr>
          <p:cNvPr id="7" name="Title 1"/>
          <p:cNvSpPr txBox="1">
            <a:spLocks/>
          </p:cNvSpPr>
          <p:nvPr/>
        </p:nvSpPr>
        <p:spPr>
          <a:xfrm>
            <a:off x="0" y="0"/>
            <a:ext cx="9296400" cy="7010400"/>
          </a:xfrm>
          <a:prstGeom prst="rect">
            <a:avLst/>
          </a:prstGeom>
          <a:gradFill>
            <a:gsLst>
              <a:gs pos="0">
                <a:srgbClr val="FFFF00">
                  <a:alpha val="87000"/>
                </a:srgbClr>
              </a:gs>
              <a:gs pos="80000">
                <a:schemeClr val="accent2">
                  <a:shade val="93000"/>
                  <a:satMod val="130000"/>
                </a:schemeClr>
              </a:gs>
              <a:gs pos="100000">
                <a:schemeClr val="accent2">
                  <a:shade val="94000"/>
                  <a:satMod val="135000"/>
                </a:schemeClr>
              </a:gs>
            </a:gsLst>
            <a:lin ang="10800000" scaled="0"/>
          </a:gradFill>
          <a:ln>
            <a:solidFill>
              <a:schemeClr val="tx1">
                <a:alpha val="90000"/>
              </a:schemeClr>
            </a:solidFill>
          </a:ln>
          <a:effectLst>
            <a:outerShdw blurRad="381000" dist="381000" dir="10800000" sx="50000" sy="50000" rotWithShape="0">
              <a:schemeClr val="tx1">
                <a:alpha val="60000"/>
              </a:schemeClr>
            </a:outerShdw>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8000" b="1" dirty="0" smtClean="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rPr>
              <a:t>Questions</a:t>
            </a:r>
            <a:endParaRPr lang="en-US" sz="8000" b="1" dirty="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296400" cy="7010398"/>
          </a:xfrm>
          <a:prstGeom prst="rect">
            <a:avLst/>
          </a:prstGeom>
        </p:spPr>
      </p:pic>
      <p:pic>
        <p:nvPicPr>
          <p:cNvPr id="53252" name="Picture 4" descr="question"/>
          <p:cNvPicPr>
            <a:picLocks noChangeAspect="1" noChangeArrowheads="1"/>
          </p:cNvPicPr>
          <p:nvPr/>
        </p:nvPicPr>
        <p:blipFill>
          <a:blip r:embed="rId3" cstate="print"/>
          <a:srcRect/>
          <a:stretch>
            <a:fillRect/>
          </a:stretch>
        </p:blipFill>
        <p:spPr bwMode="auto">
          <a:xfrm>
            <a:off x="152401" y="114925"/>
            <a:ext cx="8991600" cy="6780548"/>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repeatCount="2000" fill="hold" grpId="0" nodeType="afterEffect">
                                  <p:stCondLst>
                                    <p:cond delay="0"/>
                                  </p:stCondLst>
                                  <p:iterate type="lt">
                                    <p:tmPct val="25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subTnLst>
                                    <p:animClr clrSpc="rgb" dir="cw">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par>
                          <p:cTn id="21" fill="hold">
                            <p:stCondLst>
                              <p:cond delay="12000"/>
                            </p:stCondLst>
                            <p:childTnLst>
                              <p:par>
                                <p:cTn id="22" presetID="22" presetClass="entr" presetSubtype="8" fill="hold" grpId="1" nodeType="after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left)">
                                      <p:cBhvr>
                                        <p:cTn id="24" dur="500"/>
                                        <p:tgtEl>
                                          <p:spTgt spid="7">
                                            <p:bg/>
                                          </p:spTgt>
                                        </p:tgtEl>
                                      </p:cBhvr>
                                    </p:animEffect>
                                  </p:childTnLst>
                                </p:cTn>
                              </p:par>
                            </p:childTnLst>
                          </p:cTn>
                        </p:par>
                        <p:par>
                          <p:cTn id="25" fill="hold">
                            <p:stCondLst>
                              <p:cond delay="12500"/>
                            </p:stCondLst>
                            <p:childTnLst>
                              <p:par>
                                <p:cTn id="26" presetID="26" presetClass="entr" presetSubtype="0" fill="hold" grpId="0" nodeType="afterEffect">
                                  <p:stCondLst>
                                    <p:cond delay="0"/>
                                  </p:stCondLst>
                                  <p:iterate type="lt">
                                    <p:tmPct val="25000"/>
                                  </p:iterate>
                                  <p:childTnLst>
                                    <p:set>
                                      <p:cBhvr>
                                        <p:cTn id="27" dur="1" fill="hold">
                                          <p:stCondLst>
                                            <p:cond delay="0"/>
                                          </p:stCondLst>
                                        </p:cTn>
                                        <p:tgtEl>
                                          <p:spTgt spid="2"/>
                                        </p:tgtEl>
                                        <p:attrNameLst>
                                          <p:attrName>style.visibility</p:attrName>
                                        </p:attrNameLst>
                                      </p:cBhvr>
                                      <p:to>
                                        <p:strVal val="visible"/>
                                      </p:to>
                                    </p:set>
                                    <p:animEffect transition="in" filter="wipe(down)">
                                      <p:cBhvr>
                                        <p:cTn id="28" dur="290">
                                          <p:stCondLst>
                                            <p:cond delay="0"/>
                                          </p:stCondLst>
                                        </p:cTn>
                                        <p:tgtEl>
                                          <p:spTgt spid="2"/>
                                        </p:tgtEl>
                                      </p:cBhvr>
                                    </p:animEffect>
                                    <p:anim calcmode="lin" valueType="num">
                                      <p:cBhvr>
                                        <p:cTn id="29"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34" dur="13">
                                          <p:stCondLst>
                                            <p:cond delay="325"/>
                                          </p:stCondLst>
                                        </p:cTn>
                                        <p:tgtEl>
                                          <p:spTgt spid="2"/>
                                        </p:tgtEl>
                                      </p:cBhvr>
                                      <p:to x="100000" y="60000"/>
                                    </p:animScale>
                                    <p:animScale>
                                      <p:cBhvr>
                                        <p:cTn id="35" dur="83" decel="50000">
                                          <p:stCondLst>
                                            <p:cond delay="338"/>
                                          </p:stCondLst>
                                        </p:cTn>
                                        <p:tgtEl>
                                          <p:spTgt spid="2"/>
                                        </p:tgtEl>
                                      </p:cBhvr>
                                      <p:to x="100000" y="100000"/>
                                    </p:animScale>
                                    <p:animScale>
                                      <p:cBhvr>
                                        <p:cTn id="36" dur="13">
                                          <p:stCondLst>
                                            <p:cond delay="656"/>
                                          </p:stCondLst>
                                        </p:cTn>
                                        <p:tgtEl>
                                          <p:spTgt spid="2"/>
                                        </p:tgtEl>
                                      </p:cBhvr>
                                      <p:to x="100000" y="80000"/>
                                    </p:animScale>
                                    <p:animScale>
                                      <p:cBhvr>
                                        <p:cTn id="37" dur="83" decel="50000">
                                          <p:stCondLst>
                                            <p:cond delay="669"/>
                                          </p:stCondLst>
                                        </p:cTn>
                                        <p:tgtEl>
                                          <p:spTgt spid="2"/>
                                        </p:tgtEl>
                                      </p:cBhvr>
                                      <p:to x="100000" y="100000"/>
                                    </p:animScale>
                                    <p:animScale>
                                      <p:cBhvr>
                                        <p:cTn id="38" dur="13">
                                          <p:stCondLst>
                                            <p:cond delay="821"/>
                                          </p:stCondLst>
                                        </p:cTn>
                                        <p:tgtEl>
                                          <p:spTgt spid="2"/>
                                        </p:tgtEl>
                                      </p:cBhvr>
                                      <p:to x="100000" y="90000"/>
                                    </p:animScale>
                                    <p:animScale>
                                      <p:cBhvr>
                                        <p:cTn id="39" dur="83" decel="50000">
                                          <p:stCondLst>
                                            <p:cond delay="834"/>
                                          </p:stCondLst>
                                        </p:cTn>
                                        <p:tgtEl>
                                          <p:spTgt spid="2"/>
                                        </p:tgtEl>
                                      </p:cBhvr>
                                      <p:to x="100000" y="100000"/>
                                    </p:animScale>
                                    <p:animScale>
                                      <p:cBhvr>
                                        <p:cTn id="40" dur="13">
                                          <p:stCondLst>
                                            <p:cond delay="904"/>
                                          </p:stCondLst>
                                        </p:cTn>
                                        <p:tgtEl>
                                          <p:spTgt spid="2"/>
                                        </p:tgtEl>
                                      </p:cBhvr>
                                      <p:to x="100000" y="95000"/>
                                    </p:animScale>
                                    <p:animScale>
                                      <p:cBhvr>
                                        <p:cTn id="41" dur="83" decel="50000">
                                          <p:stCondLst>
                                            <p:cond delay="917"/>
                                          </p:stCondLst>
                                        </p:cTn>
                                        <p:tgtEl>
                                          <p:spTgt spid="2"/>
                                        </p:tgtEl>
                                      </p:cBhvr>
                                      <p:to x="100000" y="100000"/>
                                    </p:animScale>
                                  </p:childTnLst>
                                </p:cTn>
                              </p:par>
                            </p:childTnLst>
                          </p:cTn>
                        </p:par>
                        <p:par>
                          <p:cTn id="42" fill="hold">
                            <p:stCondLst>
                              <p:cond delay="14750"/>
                            </p:stCondLst>
                            <p:childTnLst>
                              <p:par>
                                <p:cTn id="43" presetID="26" presetClass="entr" presetSubtype="0" repeatCount="2000" fill="hold" grpId="0" nodeType="afterEffect">
                                  <p:stCondLst>
                                    <p:cond delay="0"/>
                                  </p:stCondLst>
                                  <p:iterate type="lt">
                                    <p:tmPct val="25000"/>
                                  </p:iterate>
                                  <p:childTnLst>
                                    <p:set>
                                      <p:cBhvr>
                                        <p:cTn id="44" dur="1" fill="hold">
                                          <p:stCondLst>
                                            <p:cond delay="0"/>
                                          </p:stCondLst>
                                        </p:cTn>
                                        <p:tgtEl>
                                          <p:spTgt spid="4"/>
                                        </p:tgtEl>
                                        <p:attrNameLst>
                                          <p:attrName>style.visibility</p:attrName>
                                        </p:attrNameLst>
                                      </p:cBhvr>
                                      <p:to>
                                        <p:strVal val="visible"/>
                                      </p:to>
                                    </p:set>
                                    <p:animEffect transition="in" filter="wipe(down)">
                                      <p:cBhvr>
                                        <p:cTn id="45" dur="145">
                                          <p:stCondLst>
                                            <p:cond delay="0"/>
                                          </p:stCondLst>
                                        </p:cTn>
                                        <p:tgtEl>
                                          <p:spTgt spid="4"/>
                                        </p:tgtEl>
                                      </p:cBhvr>
                                    </p:animEffect>
                                    <p:anim calcmode="lin" valueType="num">
                                      <p:cBhvr>
                                        <p:cTn id="46"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9"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50"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51" dur="7">
                                          <p:stCondLst>
                                            <p:cond delay="163"/>
                                          </p:stCondLst>
                                        </p:cTn>
                                        <p:tgtEl>
                                          <p:spTgt spid="4"/>
                                        </p:tgtEl>
                                      </p:cBhvr>
                                      <p:to x="100000" y="60000"/>
                                    </p:animScale>
                                    <p:animScale>
                                      <p:cBhvr>
                                        <p:cTn id="52" dur="42" decel="50000">
                                          <p:stCondLst>
                                            <p:cond delay="169"/>
                                          </p:stCondLst>
                                        </p:cTn>
                                        <p:tgtEl>
                                          <p:spTgt spid="4"/>
                                        </p:tgtEl>
                                      </p:cBhvr>
                                      <p:to x="100000" y="100000"/>
                                    </p:animScale>
                                    <p:animScale>
                                      <p:cBhvr>
                                        <p:cTn id="53" dur="7">
                                          <p:stCondLst>
                                            <p:cond delay="328"/>
                                          </p:stCondLst>
                                        </p:cTn>
                                        <p:tgtEl>
                                          <p:spTgt spid="4"/>
                                        </p:tgtEl>
                                      </p:cBhvr>
                                      <p:to x="100000" y="80000"/>
                                    </p:animScale>
                                    <p:animScale>
                                      <p:cBhvr>
                                        <p:cTn id="54" dur="42" decel="50000">
                                          <p:stCondLst>
                                            <p:cond delay="335"/>
                                          </p:stCondLst>
                                        </p:cTn>
                                        <p:tgtEl>
                                          <p:spTgt spid="4"/>
                                        </p:tgtEl>
                                      </p:cBhvr>
                                      <p:to x="100000" y="100000"/>
                                    </p:animScale>
                                    <p:animScale>
                                      <p:cBhvr>
                                        <p:cTn id="55" dur="7">
                                          <p:stCondLst>
                                            <p:cond delay="411"/>
                                          </p:stCondLst>
                                        </p:cTn>
                                        <p:tgtEl>
                                          <p:spTgt spid="4"/>
                                        </p:tgtEl>
                                      </p:cBhvr>
                                      <p:to x="100000" y="90000"/>
                                    </p:animScale>
                                    <p:animScale>
                                      <p:cBhvr>
                                        <p:cTn id="56" dur="42" decel="50000">
                                          <p:stCondLst>
                                            <p:cond delay="417"/>
                                          </p:stCondLst>
                                        </p:cTn>
                                        <p:tgtEl>
                                          <p:spTgt spid="4"/>
                                        </p:tgtEl>
                                      </p:cBhvr>
                                      <p:to x="100000" y="100000"/>
                                    </p:animScale>
                                    <p:animScale>
                                      <p:cBhvr>
                                        <p:cTn id="57" dur="7">
                                          <p:stCondLst>
                                            <p:cond delay="452"/>
                                          </p:stCondLst>
                                        </p:cTn>
                                        <p:tgtEl>
                                          <p:spTgt spid="4"/>
                                        </p:tgtEl>
                                      </p:cBhvr>
                                      <p:to x="100000" y="95000"/>
                                    </p:animScale>
                                    <p:animScale>
                                      <p:cBhvr>
                                        <p:cTn id="58" dur="42" decel="50000">
                                          <p:stCondLst>
                                            <p:cond delay="459"/>
                                          </p:stCondLst>
                                        </p:cTn>
                                        <p:tgtEl>
                                          <p:spTgt spid="4"/>
                                        </p:tgtEl>
                                      </p:cBhvr>
                                      <p:to x="100000" y="100000"/>
                                    </p:animScale>
                                  </p:childTnLst>
                                </p:cTn>
                              </p:par>
                            </p:childTnLst>
                          </p:cTn>
                        </p:par>
                        <p:par>
                          <p:cTn id="59" fill="hold">
                            <p:stCondLst>
                              <p:cond delay="17750"/>
                            </p:stCondLst>
                            <p:childTnLst>
                              <p:par>
                                <p:cTn id="60" presetID="22" presetClass="entr" presetSubtype="8" repeatCount="2000" fill="hold" grpId="1" nodeType="afterEffect">
                                  <p:stCondLst>
                                    <p:cond delay="0"/>
                                  </p:stCondLst>
                                  <p:iterate type="lt">
                                    <p:tmPct val="0"/>
                                  </p:iterate>
                                  <p:childTnLst>
                                    <p:set>
                                      <p:cBhvr>
                                        <p:cTn id="61" dur="1" fill="hold">
                                          <p:stCondLst>
                                            <p:cond delay="0"/>
                                          </p:stCondLst>
                                        </p:cTn>
                                        <p:tgtEl>
                                          <p:spTgt spid="7">
                                            <p:txEl>
                                              <p:pRg st="0" end="0"/>
                                            </p:txEl>
                                          </p:spTgt>
                                        </p:tgtEl>
                                        <p:attrNameLst>
                                          <p:attrName>style.visibility</p:attrName>
                                        </p:attrNameLst>
                                      </p:cBhvr>
                                      <p:to>
                                        <p:strVal val="visible"/>
                                      </p:to>
                                    </p:set>
                                    <p:animEffect transition="in" filter="wipe(left)">
                                      <p:cBhvr>
                                        <p:cTn id="62" dur="3000"/>
                                        <p:tgtEl>
                                          <p:spTgt spid="7">
                                            <p:txEl>
                                              <p:pRg st="0" end="0"/>
                                            </p:txEl>
                                          </p:spTgt>
                                        </p:tgtEl>
                                      </p:cBhvr>
                                    </p:animEffect>
                                  </p:childTnLst>
                                </p:cTn>
                              </p:par>
                            </p:childTnLst>
                          </p:cTn>
                        </p:par>
                        <p:par>
                          <p:cTn id="63" fill="hold">
                            <p:stCondLst>
                              <p:cond delay="23750"/>
                            </p:stCondLst>
                            <p:childTnLst>
                              <p:par>
                                <p:cTn id="64" presetID="8" presetClass="entr" presetSubtype="32"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amond(out)">
                                      <p:cBhvr>
                                        <p:cTn id="66" dur="3000"/>
                                        <p:tgtEl>
                                          <p:spTgt spid="10"/>
                                        </p:tgtEl>
                                      </p:cBhvr>
                                    </p:animEffect>
                                  </p:childTnLst>
                                </p:cTn>
                              </p:par>
                            </p:childTnLst>
                          </p:cTn>
                        </p:par>
                        <p:par>
                          <p:cTn id="67" fill="hold">
                            <p:stCondLst>
                              <p:cond delay="26750"/>
                            </p:stCondLst>
                            <p:childTnLst>
                              <p:par>
                                <p:cTn id="68" presetID="8" presetClass="entr" presetSubtype="32" fill="hold" nodeType="afterEffect">
                                  <p:stCondLst>
                                    <p:cond delay="1000"/>
                                  </p:stCondLst>
                                  <p:childTnLst>
                                    <p:set>
                                      <p:cBhvr>
                                        <p:cTn id="69" dur="1" fill="hold">
                                          <p:stCondLst>
                                            <p:cond delay="0"/>
                                          </p:stCondLst>
                                        </p:cTn>
                                        <p:tgtEl>
                                          <p:spTgt spid="53252"/>
                                        </p:tgtEl>
                                        <p:attrNameLst>
                                          <p:attrName>style.visibility</p:attrName>
                                        </p:attrNameLst>
                                      </p:cBhvr>
                                      <p:to>
                                        <p:strVal val="visible"/>
                                      </p:to>
                                    </p:set>
                                    <p:animEffect transition="in" filter="diamond(out)">
                                      <p:cBhvr>
                                        <p:cTn id="70" dur="5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build="p"/>
      <p:bldP spid="7" grpI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219200"/>
            <a:ext cx="8686800" cy="5355312"/>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a:t>
            </a:r>
            <a:r>
              <a:rPr lang="en-US" sz="2400" b="1" dirty="0" smtClean="0">
                <a:latin typeface="Cambria" panose="02040503050406030204" pitchFamily="18" charset="0"/>
                <a:ea typeface="Cambria" panose="02040503050406030204" pitchFamily="18" charset="0"/>
              </a:rPr>
              <a:t>opens our  </a:t>
            </a:r>
            <a:r>
              <a:rPr lang="en-US" sz="2400" b="1" dirty="0">
                <a:latin typeface="Cambria" panose="02040503050406030204" pitchFamily="18" charset="0"/>
                <a:ea typeface="Cambria" panose="02040503050406030204" pitchFamily="18" charset="0"/>
              </a:rPr>
              <a:t>lesson </a:t>
            </a:r>
            <a:r>
              <a:rPr lang="en-US" sz="2400" b="1" dirty="0" smtClean="0">
                <a:latin typeface="Cambria" panose="02040503050406030204" pitchFamily="18" charset="0"/>
                <a:ea typeface="Cambria" panose="02040503050406030204" pitchFamily="18" charset="0"/>
              </a:rPr>
              <a:t>with </a:t>
            </a:r>
            <a:r>
              <a:rPr lang="en-US" sz="2400" b="1" dirty="0">
                <a:latin typeface="Cambria" panose="02040503050406030204" pitchFamily="18" charset="0"/>
                <a:ea typeface="Cambria" panose="02040503050406030204" pitchFamily="18" charset="0"/>
              </a:rPr>
              <a:t>comments about </a:t>
            </a:r>
            <a:r>
              <a:rPr lang="en-US" sz="2400" b="1" dirty="0" smtClean="0">
                <a:latin typeface="Cambria" panose="02040503050406030204" pitchFamily="18" charset="0"/>
                <a:ea typeface="Cambria" panose="02040503050406030204" pitchFamily="18" charset="0"/>
              </a:rPr>
              <a:t>family reunions.  </a:t>
            </a:r>
            <a:endParaRPr lang="en-US" sz="2400" b="1" dirty="0">
              <a:latin typeface="Cambria" panose="02040503050406030204" pitchFamily="18" charset="0"/>
              <a:ea typeface="Cambria" panose="02040503050406030204" pitchFamily="18" charset="0"/>
            </a:endParaRP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He says</a:t>
            </a:r>
            <a:r>
              <a:rPr lang="en-US" sz="2400" b="1" dirty="0">
                <a:latin typeface="Cambria" panose="02040503050406030204" pitchFamily="18" charset="0"/>
                <a:ea typeface="Cambria" panose="02040503050406030204" pitchFamily="18" charset="0"/>
              </a:rPr>
              <a:t>, family reunions are almost a thing of the past. </a:t>
            </a:r>
            <a:r>
              <a:rPr lang="en-US" sz="2400" b="1" dirty="0" smtClean="0">
                <a:latin typeface="Cambria" panose="02040503050406030204" pitchFamily="18" charset="0"/>
                <a:ea typeface="Cambria" panose="02040503050406030204" pitchFamily="18" charset="0"/>
              </a:rPr>
              <a:t>Some people are hard-pressed to name all of their cousins, great uncles and great aunts, much less recall where they live. </a:t>
            </a:r>
            <a:endParaRPr lang="en-US" sz="1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extended family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has shrunk over the years, so getting together as a group usually occurs only at weddings or funerals.</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a:latin typeface="Cambria" panose="02040503050406030204" pitchFamily="18" charset="0"/>
                <a:ea typeface="Cambria" panose="02040503050406030204" pitchFamily="18" charset="0"/>
              </a:rPr>
              <a:t>When I grew up family reunions were a big deal. </a:t>
            </a:r>
            <a:r>
              <a:rPr lang="en-US" sz="2400" b="1" dirty="0" smtClean="0">
                <a:latin typeface="Cambria" panose="02040503050406030204" pitchFamily="18" charset="0"/>
                <a:ea typeface="Cambria" panose="02040503050406030204" pitchFamily="18" charset="0"/>
              </a:rPr>
              <a:t> Every year, </a:t>
            </a:r>
            <a:r>
              <a:rPr lang="en-US" sz="2400" b="1" dirty="0">
                <a:latin typeface="Cambria" panose="02040503050406030204" pitchFamily="18" charset="0"/>
                <a:ea typeface="Cambria" panose="02040503050406030204" pitchFamily="18" charset="0"/>
              </a:rPr>
              <a:t>sometime for a whole week, the extended family would gather for what could have been called a convention or lengthy powwow.  </a:t>
            </a:r>
            <a:r>
              <a:rPr lang="en-US" sz="2400" b="1" dirty="0" smtClean="0">
                <a:latin typeface="Cambria" panose="02040503050406030204" pitchFamily="18" charset="0"/>
                <a:ea typeface="Cambria" panose="02040503050406030204" pitchFamily="18" charset="0"/>
              </a:rPr>
              <a:t>	</a:t>
            </a:r>
          </a:p>
        </p:txBody>
      </p:sp>
      <p:sp>
        <p:nvSpPr>
          <p:cNvPr id="6" name="Title 1"/>
          <p:cNvSpPr>
            <a:spLocks noGrp="1"/>
          </p:cNvSpPr>
          <p:nvPr>
            <p:ph type="title"/>
          </p:nvPr>
        </p:nvSpPr>
        <p:spPr>
          <a:xfrm>
            <a:off x="304800" y="14605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1351745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060450"/>
            <a:ext cx="8610600" cy="572464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We gathered at my granddad’s, and we spent our time laughing, singing, eating, and having fun.  </a:t>
            </a:r>
            <a:endParaRPr lang="en-US" sz="2400" b="1" dirty="0">
              <a:latin typeface="Cambria" panose="02040503050406030204" pitchFamily="18" charset="0"/>
              <a:ea typeface="Cambria" panose="02040503050406030204" pitchFamily="18" charset="0"/>
            </a:endParaRP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Those were some of the best days of my life, as we  renewed relationships that had faded over the course of       the year,  strengthened family commitments that had waned, and reconciled with those with whom we may have had some minor spat.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Each member of the family contributed something to the whole family at our annual reunions. </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 he says </a:t>
            </a:r>
            <a:r>
              <a:rPr lang="en-US" sz="2400" b="1" dirty="0">
                <a:latin typeface="Cambria" panose="02040503050406030204" pitchFamily="18" charset="0"/>
                <a:ea typeface="Cambria" panose="02040503050406030204" pitchFamily="18" charset="0"/>
              </a:rPr>
              <a:t>f</a:t>
            </a:r>
            <a:r>
              <a:rPr lang="en-US" sz="2400" b="1" dirty="0" smtClean="0">
                <a:latin typeface="Cambria" panose="02040503050406030204" pitchFamily="18" charset="0"/>
                <a:ea typeface="Cambria" panose="02040503050406030204" pitchFamily="18" charset="0"/>
              </a:rPr>
              <a:t>amily reunions didn’t start with us, back in the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AD</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30’s</a:t>
            </a:r>
            <a:r>
              <a:rPr lang="en-US" sz="2400" b="1" dirty="0" smtClean="0">
                <a:latin typeface="Cambria" panose="02040503050406030204" pitchFamily="18" charset="0"/>
                <a:ea typeface="Cambria" panose="02040503050406030204" pitchFamily="18" charset="0"/>
              </a:rPr>
              <a:t>, as Jesus celebrated the Passover feast with His disciples the night before His crucifixion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 26:26-30</a:t>
            </a:r>
            <a:r>
              <a:rPr lang="en-US" sz="2400" b="1" dirty="0" smtClean="0">
                <a:latin typeface="Cambria" panose="02040503050406030204" pitchFamily="18" charset="0"/>
                <a:ea typeface="Cambria" panose="02040503050406030204" pitchFamily="18" charset="0"/>
              </a:rPr>
              <a:t>).  There Jesus instituted what could be called a Christian </a:t>
            </a:r>
            <a:r>
              <a:rPr lang="en-US" sz="2400" b="1" u="sng" dirty="0" smtClean="0">
                <a:latin typeface="Cambria" panose="02040503050406030204" pitchFamily="18" charset="0"/>
                <a:ea typeface="Cambria" panose="02040503050406030204" pitchFamily="18" charset="0"/>
              </a:rPr>
              <a:t>family</a:t>
            </a:r>
            <a:r>
              <a:rPr lang="en-US" sz="2400" b="1" dirty="0" smtClean="0">
                <a:latin typeface="Cambria" panose="02040503050406030204" pitchFamily="18" charset="0"/>
                <a:ea typeface="Cambria" panose="02040503050406030204" pitchFamily="18" charset="0"/>
              </a:rPr>
              <a:t> </a:t>
            </a:r>
            <a:r>
              <a:rPr lang="en-US" sz="2400" b="1" u="sng" dirty="0" smtClean="0">
                <a:latin typeface="Cambria" panose="02040503050406030204" pitchFamily="18" charset="0"/>
                <a:ea typeface="Cambria" panose="02040503050406030204" pitchFamily="18" charset="0"/>
              </a:rPr>
              <a:t>reunion</a:t>
            </a:r>
            <a:r>
              <a:rPr lang="en-US" sz="2400" b="1" dirty="0" smtClean="0">
                <a:latin typeface="Cambria" panose="02040503050406030204" pitchFamily="18" charset="0"/>
                <a:ea typeface="Cambria" panose="02040503050406030204" pitchFamily="18" charset="0"/>
              </a:rPr>
              <a:t>. </a:t>
            </a:r>
          </a:p>
        </p:txBody>
      </p:sp>
      <p:sp>
        <p:nvSpPr>
          <p:cNvPr id="6" name="Title 1"/>
          <p:cNvSpPr>
            <a:spLocks noGrp="1"/>
          </p:cNvSpPr>
          <p:nvPr>
            <p:ph type="title"/>
          </p:nvPr>
        </p:nvSpPr>
        <p:spPr>
          <a:xfrm>
            <a:off x="304800" y="14605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1580540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4106" y="1133356"/>
            <a:ext cx="8610600" cy="5724644"/>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which God’s family </a:t>
            </a:r>
            <a:r>
              <a:rPr lang="en-US" sz="2400" b="1" dirty="0" smtClean="0">
                <a:latin typeface="Cambria" panose="02040503050406030204" pitchFamily="18" charset="0"/>
                <a:ea typeface="Cambria" panose="02040503050406030204" pitchFamily="18" charset="0"/>
              </a:rPr>
              <a:t>comes </a:t>
            </a:r>
            <a:r>
              <a:rPr lang="en-US" sz="2400" b="1" dirty="0">
                <a:latin typeface="Cambria" panose="02040503050406030204" pitchFamily="18" charset="0"/>
                <a:ea typeface="Cambria" panose="02040503050406030204" pitchFamily="18" charset="0"/>
              </a:rPr>
              <a:t>together </a:t>
            </a:r>
            <a:r>
              <a:rPr lang="en-US" sz="2400" b="1" dirty="0" smtClean="0">
                <a:latin typeface="Cambria" panose="02040503050406030204" pitchFamily="18" charset="0"/>
                <a:ea typeface="Cambria" panose="02040503050406030204" pitchFamily="18" charset="0"/>
              </a:rPr>
              <a:t>frequently for sharing, reflecting, reconciling, singing, praying, fellowship, for recommitting and commemorating the person and work of Jesus Christ. </a:t>
            </a:r>
            <a:endParaRPr lang="en-US" sz="2400" b="1" dirty="0">
              <a:latin typeface="Cambria" panose="02040503050406030204" pitchFamily="18" charset="0"/>
              <a:ea typeface="Cambria" panose="02040503050406030204" pitchFamily="18" charset="0"/>
            </a:endParaRP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This reunion came to be known as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Lord’s Supper</a:t>
            </a:r>
            <a:r>
              <a:rPr lang="en-US" sz="2400" b="1" i="1" dirty="0" smtClean="0">
                <a:latin typeface="Cambria" panose="02040503050406030204" pitchFamily="18" charset="0"/>
                <a:ea typeface="Cambria" panose="02040503050406030204" pitchFamily="18" charset="0"/>
              </a:rPr>
              <a:t>.” </a:t>
            </a:r>
          </a:p>
          <a:p>
            <a:pPr indent="457200"/>
            <a:endParaRPr lang="en-US" sz="1000" b="1" dirty="0">
              <a:latin typeface="Cambria" panose="02040503050406030204" pitchFamily="18" charset="0"/>
              <a:ea typeface="Cambria" panose="02040503050406030204" pitchFamily="18" charset="0"/>
            </a:endParaRPr>
          </a:p>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Lord’s Supper </a:t>
            </a:r>
            <a:r>
              <a:rPr lang="en-US" sz="2400" b="1" dirty="0" smtClean="0">
                <a:latin typeface="Cambria" panose="02040503050406030204" pitchFamily="18" charset="0"/>
                <a:ea typeface="Cambria" panose="02040503050406030204" pitchFamily="18" charset="0"/>
              </a:rPr>
              <a:t>traces its </a:t>
            </a:r>
            <a:r>
              <a:rPr lang="en-US" sz="2400" b="1" dirty="0">
                <a:latin typeface="Cambria" panose="02040503050406030204" pitchFamily="18" charset="0"/>
                <a:ea typeface="Cambria" panose="02040503050406030204" pitchFamily="18" charset="0"/>
              </a:rPr>
              <a:t>symbolic roots to the Passover meal at the time of the Exodus.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Jesus instituted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Lord’s Supper</a:t>
            </a:r>
            <a:r>
              <a:rPr lang="en-US" sz="2400" b="1" dirty="0" smtClean="0">
                <a:latin typeface="Cambria" panose="02040503050406030204" pitchFamily="18" charset="0"/>
                <a:ea typeface="Cambria" panose="02040503050406030204" pitchFamily="18" charset="0"/>
              </a:rPr>
              <a:t>” at his final meal with his disciples, to commemorate his death, and to symbolize the New Covenant.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Also, to point to the fellowship of a redeemed people gathered at his table, and to anticipate the messianic banquet yet to come. </a:t>
            </a:r>
            <a:endParaRPr lang="en-US" sz="1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4605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45580509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219201"/>
            <a:ext cx="8534400" cy="3200876"/>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bread and the cup </a:t>
            </a:r>
            <a:r>
              <a:rPr lang="en-US" sz="2400" b="1" dirty="0" smtClean="0">
                <a:latin typeface="Cambria" panose="02040503050406030204" pitchFamily="18" charset="0"/>
                <a:ea typeface="Cambria" panose="02040503050406030204" pitchFamily="18" charset="0"/>
              </a:rPr>
              <a:t>points </a:t>
            </a:r>
            <a:r>
              <a:rPr lang="en-US" sz="2400" b="1" dirty="0">
                <a:latin typeface="Cambria" panose="02040503050406030204" pitchFamily="18" charset="0"/>
                <a:ea typeface="Cambria" panose="02040503050406030204" pitchFamily="18" charset="0"/>
              </a:rPr>
              <a:t>to his broken body and shed blood as the definitive symbols of our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New Covenant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Christ. </a:t>
            </a: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In this celebration at the heart of the Christian message, believers participate together in the most meaningful, most intimate form of worship, which includes partaking together of a common loaf and drinking from a common cup. </a:t>
            </a:r>
            <a:endParaRPr lang="en-US" sz="1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4605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88697689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447" y="1143001"/>
            <a:ext cx="8597153" cy="527836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500" b="1" i="1" baseline="30000" dirty="0" smtClean="0">
                <a:effectLst>
                  <a:outerShdw blurRad="38100" dist="38100" dir="2700000" algn="tl">
                    <a:srgbClr val="000000">
                      <a:alpha val="43137"/>
                    </a:srgbClr>
                  </a:outerShdw>
                </a:effectLst>
                <a:latin typeface="Georgia" panose="02040502050405020303" pitchFamily="18" charset="0"/>
              </a:rPr>
              <a:t>17</a:t>
            </a:r>
            <a:r>
              <a:rPr lang="en-US" sz="2500" i="1" dirty="0" smtClean="0">
                <a:latin typeface="Georgia" panose="02040502050405020303" pitchFamily="18" charset="0"/>
              </a:rPr>
              <a:t>Now </a:t>
            </a:r>
            <a:r>
              <a:rPr lang="en-US" sz="2500" i="1" dirty="0">
                <a:latin typeface="Georgia" panose="02040502050405020303" pitchFamily="18" charset="0"/>
              </a:rPr>
              <a:t>in giving these instructions I do </a:t>
            </a:r>
            <a:r>
              <a:rPr lang="en-US" sz="2500" i="1" dirty="0" smtClean="0">
                <a:latin typeface="Georgia" panose="02040502050405020303" pitchFamily="18" charset="0"/>
              </a:rPr>
              <a:t>not praise you,  since </a:t>
            </a:r>
            <a:r>
              <a:rPr lang="en-US" sz="2500" i="1" dirty="0">
                <a:latin typeface="Georgia" panose="02040502050405020303" pitchFamily="18" charset="0"/>
              </a:rPr>
              <a:t>you come together not for the better but for the worse</a:t>
            </a:r>
            <a:r>
              <a:rPr lang="en-US" sz="2500" i="1" dirty="0" smtClean="0">
                <a:latin typeface="Georgia" panose="02040502050405020303" pitchFamily="18" charset="0"/>
              </a:rPr>
              <a:t>. </a:t>
            </a:r>
            <a:r>
              <a:rPr lang="en-US" sz="2500" i="1" dirty="0">
                <a:latin typeface="Georgia" panose="02040502050405020303" pitchFamily="18" charset="0"/>
              </a:rPr>
              <a:t> </a:t>
            </a:r>
            <a:r>
              <a:rPr lang="en-US" sz="2500" b="1" i="1" baseline="30000" dirty="0" smtClean="0">
                <a:effectLst>
                  <a:outerShdw blurRad="38100" dist="38100" dir="2700000" algn="tl">
                    <a:srgbClr val="000000">
                      <a:alpha val="43137"/>
                    </a:srgbClr>
                  </a:outerShdw>
                </a:effectLst>
                <a:latin typeface="Georgia" panose="02040502050405020303" pitchFamily="18" charset="0"/>
              </a:rPr>
              <a:t>18</a:t>
            </a:r>
            <a:r>
              <a:rPr lang="en-US" sz="2500" i="1" dirty="0" smtClean="0">
                <a:latin typeface="Georgia" panose="02040502050405020303" pitchFamily="18" charset="0"/>
              </a:rPr>
              <a:t>For </a:t>
            </a:r>
            <a:r>
              <a:rPr lang="en-US" sz="2500" i="1" dirty="0">
                <a:latin typeface="Georgia" panose="02040502050405020303" pitchFamily="18" charset="0"/>
              </a:rPr>
              <a:t>first of all, when you come together as a church, I hear that there are divisions among you, and in part I believe it</a:t>
            </a:r>
            <a:r>
              <a:rPr lang="en-US" sz="2500" i="1" dirty="0" smtClean="0">
                <a:latin typeface="Georgia" panose="02040502050405020303" pitchFamily="18" charset="0"/>
              </a:rPr>
              <a:t>. </a:t>
            </a:r>
            <a:r>
              <a:rPr lang="en-US" sz="2500" i="1" dirty="0">
                <a:latin typeface="Georgia" panose="02040502050405020303" pitchFamily="18" charset="0"/>
              </a:rPr>
              <a:t> </a:t>
            </a:r>
            <a:r>
              <a:rPr lang="en-US" sz="2500" b="1" i="1" baseline="30000" dirty="0" smtClean="0">
                <a:effectLst>
                  <a:outerShdw blurRad="38100" dist="38100" dir="2700000" algn="tl">
                    <a:srgbClr val="000000">
                      <a:alpha val="43137"/>
                    </a:srgbClr>
                  </a:outerShdw>
                </a:effectLst>
                <a:latin typeface="Georgia" panose="02040502050405020303" pitchFamily="18" charset="0"/>
              </a:rPr>
              <a:t>19</a:t>
            </a:r>
            <a:r>
              <a:rPr lang="en-US" sz="2500" i="1" dirty="0" smtClean="0">
                <a:latin typeface="Georgia" panose="02040502050405020303" pitchFamily="18" charset="0"/>
              </a:rPr>
              <a:t>For</a:t>
            </a:r>
            <a:r>
              <a:rPr lang="en-US" sz="2500" i="1" dirty="0">
                <a:latin typeface="Georgia" panose="02040502050405020303" pitchFamily="18" charset="0"/>
              </a:rPr>
              <a:t> there must also be factions among you, that those who are approved </a:t>
            </a:r>
            <a:r>
              <a:rPr lang="en-US" sz="2500" i="1" dirty="0" smtClean="0">
                <a:latin typeface="Georgia" panose="02040502050405020303" pitchFamily="18" charset="0"/>
              </a:rPr>
              <a:t>may be recognized </a:t>
            </a:r>
            <a:r>
              <a:rPr lang="en-US" sz="2500" i="1" dirty="0">
                <a:latin typeface="Georgia" panose="02040502050405020303" pitchFamily="18" charset="0"/>
              </a:rPr>
              <a:t>among you</a:t>
            </a:r>
            <a:r>
              <a:rPr lang="en-US" sz="2500" i="1" dirty="0" smtClean="0">
                <a:latin typeface="Georgia" panose="02040502050405020303" pitchFamily="18" charset="0"/>
              </a:rPr>
              <a:t>. </a:t>
            </a:r>
            <a:r>
              <a:rPr lang="en-US" sz="2500" i="1" dirty="0">
                <a:latin typeface="Georgia" panose="02040502050405020303" pitchFamily="18" charset="0"/>
              </a:rPr>
              <a:t> </a:t>
            </a:r>
            <a:r>
              <a:rPr lang="en-US" sz="2500" b="1" i="1" baseline="30000" dirty="0" smtClean="0">
                <a:effectLst>
                  <a:outerShdw blurRad="38100" dist="38100" dir="2700000" algn="tl">
                    <a:srgbClr val="000000">
                      <a:alpha val="43137"/>
                    </a:srgbClr>
                  </a:outerShdw>
                </a:effectLst>
                <a:latin typeface="Georgia" panose="02040502050405020303" pitchFamily="18" charset="0"/>
              </a:rPr>
              <a:t>20</a:t>
            </a:r>
            <a:r>
              <a:rPr lang="en-US" sz="2500" i="1" dirty="0" smtClean="0">
                <a:latin typeface="Georgia" panose="02040502050405020303" pitchFamily="18" charset="0"/>
              </a:rPr>
              <a:t>Therefore </a:t>
            </a:r>
            <a:r>
              <a:rPr lang="en-US" sz="2500" i="1" dirty="0">
                <a:latin typeface="Georgia" panose="02040502050405020303" pitchFamily="18" charset="0"/>
              </a:rPr>
              <a:t>when you come together in one place, it is not to eat the Lord’s </a:t>
            </a:r>
            <a:r>
              <a:rPr lang="en-US" sz="2500" i="1" dirty="0" smtClean="0">
                <a:latin typeface="Georgia" panose="02040502050405020303" pitchFamily="18" charset="0"/>
              </a:rPr>
              <a:t>Supper.  </a:t>
            </a:r>
            <a:r>
              <a:rPr lang="en-US" sz="2500" b="1" i="1" baseline="30000" dirty="0" smtClean="0">
                <a:effectLst>
                  <a:outerShdw blurRad="38100" dist="38100" dir="2700000" algn="tl">
                    <a:srgbClr val="000000">
                      <a:alpha val="43137"/>
                    </a:srgbClr>
                  </a:outerShdw>
                </a:effectLst>
                <a:latin typeface="Georgia" panose="02040502050405020303" pitchFamily="18" charset="0"/>
              </a:rPr>
              <a:t>21</a:t>
            </a:r>
            <a:r>
              <a:rPr lang="en-US" sz="2500" i="1" dirty="0" smtClean="0">
                <a:latin typeface="Georgia" panose="02040502050405020303" pitchFamily="18" charset="0"/>
              </a:rPr>
              <a:t>For </a:t>
            </a:r>
            <a:r>
              <a:rPr lang="en-US" sz="2500" i="1" dirty="0">
                <a:latin typeface="Georgia" panose="02040502050405020303" pitchFamily="18" charset="0"/>
              </a:rPr>
              <a:t>in eating, each one takes his own supper ahead of others; and one is hungry and another is </a:t>
            </a:r>
            <a:r>
              <a:rPr lang="en-US" sz="2500" i="1" dirty="0" smtClean="0">
                <a:latin typeface="Georgia" panose="02040502050405020303" pitchFamily="18" charset="0"/>
              </a:rPr>
              <a:t>drunk.  </a:t>
            </a:r>
            <a:r>
              <a:rPr lang="en-US" sz="2500" b="1" i="1" baseline="30000" dirty="0" smtClean="0">
                <a:effectLst>
                  <a:outerShdw blurRad="38100" dist="38100" dir="2700000" algn="tl">
                    <a:srgbClr val="000000">
                      <a:alpha val="43137"/>
                    </a:srgbClr>
                  </a:outerShdw>
                </a:effectLst>
                <a:latin typeface="Georgia" panose="02040502050405020303" pitchFamily="18" charset="0"/>
              </a:rPr>
              <a:t>22</a:t>
            </a:r>
            <a:r>
              <a:rPr lang="en-US" sz="2500" i="1" dirty="0" smtClean="0">
                <a:latin typeface="Georgia" panose="02040502050405020303" pitchFamily="18" charset="0"/>
              </a:rPr>
              <a:t>What</a:t>
            </a:r>
            <a:r>
              <a:rPr lang="en-US" sz="2500" i="1" dirty="0">
                <a:latin typeface="Georgia" panose="02040502050405020303" pitchFamily="18" charset="0"/>
              </a:rPr>
              <a:t>! </a:t>
            </a:r>
            <a:r>
              <a:rPr lang="en-US" sz="2500" i="1" dirty="0" smtClean="0">
                <a:latin typeface="Georgia" panose="02040502050405020303" pitchFamily="18" charset="0"/>
              </a:rPr>
              <a:t> Do </a:t>
            </a:r>
            <a:r>
              <a:rPr lang="en-US" sz="2500" i="1" dirty="0">
                <a:latin typeface="Georgia" panose="02040502050405020303" pitchFamily="18" charset="0"/>
              </a:rPr>
              <a:t>you not have houses to eat and drink </a:t>
            </a:r>
            <a:r>
              <a:rPr lang="en-US" sz="2500" i="1" dirty="0" smtClean="0">
                <a:latin typeface="Georgia" panose="02040502050405020303" pitchFamily="18" charset="0"/>
              </a:rPr>
              <a:t>in?  Or </a:t>
            </a:r>
            <a:r>
              <a:rPr lang="en-US" sz="2500" i="1" dirty="0">
                <a:latin typeface="Georgia" panose="02040502050405020303" pitchFamily="18" charset="0"/>
              </a:rPr>
              <a:t>do you despise the church of God and shame  those who have nothing? What shall I say to </a:t>
            </a:r>
            <a:r>
              <a:rPr lang="en-US" sz="2500" i="1" dirty="0" smtClean="0">
                <a:latin typeface="Georgia" panose="02040502050405020303" pitchFamily="18" charset="0"/>
              </a:rPr>
              <a:t>you?  Shall </a:t>
            </a:r>
            <a:r>
              <a:rPr lang="en-US" sz="2500" i="1" dirty="0">
                <a:latin typeface="Georgia" panose="02040502050405020303" pitchFamily="18" charset="0"/>
              </a:rPr>
              <a:t>I praise you in </a:t>
            </a:r>
            <a:r>
              <a:rPr lang="en-US" sz="2500" i="1" dirty="0" smtClean="0">
                <a:latin typeface="Georgia" panose="02040502050405020303" pitchFamily="18" charset="0"/>
              </a:rPr>
              <a:t>this? I </a:t>
            </a:r>
            <a:r>
              <a:rPr lang="en-US" sz="2500" i="1" dirty="0">
                <a:latin typeface="Georgia" panose="02040502050405020303" pitchFamily="18" charset="0"/>
              </a:rPr>
              <a:t>do not </a:t>
            </a:r>
            <a:r>
              <a:rPr lang="en-US" sz="2500" i="1" dirty="0" smtClean="0">
                <a:latin typeface="Georgia" panose="02040502050405020303" pitchFamily="18" charset="0"/>
              </a:rPr>
              <a:t>praise you. </a:t>
            </a:r>
            <a:endParaRPr lang="en-US" sz="2500"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11:17-22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11:17-22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066800"/>
            <a:ext cx="8610601"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Like many things they touched, the Corinthians managed to twist and distort the </a:t>
            </a:r>
            <a:r>
              <a:rPr lang="en-US" sz="2400" b="1" i="1" dirty="0" smtClean="0">
                <a:effectLst>
                  <a:outerShdw blurRad="38100" dist="38100" dir="2700000" algn="tl">
                    <a:srgbClr val="000000">
                      <a:alpha val="43137"/>
                    </a:srgbClr>
                  </a:outerShdw>
                </a:effectLst>
                <a:latin typeface="Cambria" pitchFamily="18" charset="0"/>
              </a:rPr>
              <a:t>Lord’s Supper</a:t>
            </a:r>
            <a:r>
              <a:rPr lang="en-US" sz="2400" b="1" dirty="0" smtClean="0">
                <a:latin typeface="Cambria" pitchFamily="18" charset="0"/>
              </a:rPr>
              <a:t>.  The one element of worship intended to reflect </a:t>
            </a:r>
            <a:r>
              <a:rPr lang="en-US" sz="2400" b="1" u="sng" dirty="0" smtClean="0">
                <a:latin typeface="Cambria" pitchFamily="18" charset="0"/>
              </a:rPr>
              <a:t>unity</a:t>
            </a:r>
            <a:r>
              <a:rPr lang="en-US" sz="2400" b="1" dirty="0" smtClean="0">
                <a:latin typeface="Cambria" pitchFamily="18" charset="0"/>
              </a:rPr>
              <a:t> and </a:t>
            </a:r>
            <a:r>
              <a:rPr lang="en-US" sz="2400" b="1" u="sng" dirty="0" smtClean="0">
                <a:latin typeface="Cambria" pitchFamily="18" charset="0"/>
              </a:rPr>
              <a:t>harmony</a:t>
            </a:r>
            <a:r>
              <a:rPr lang="en-US" sz="2400" b="1" dirty="0" smtClean="0">
                <a:latin typeface="Cambria" pitchFamily="18" charset="0"/>
              </a:rPr>
              <a:t> in the body of Christ had become a mark of </a:t>
            </a:r>
            <a:r>
              <a:rPr lang="en-US" sz="2400" b="1" u="sng" dirty="0" smtClean="0">
                <a:latin typeface="Cambria" pitchFamily="18" charset="0"/>
              </a:rPr>
              <a:t>disunity</a:t>
            </a:r>
            <a:r>
              <a:rPr lang="en-US" sz="2400" b="1" dirty="0" smtClean="0">
                <a:latin typeface="Cambria" pitchFamily="18" charset="0"/>
              </a:rPr>
              <a:t> and </a:t>
            </a:r>
            <a:r>
              <a:rPr lang="en-US" sz="2400" b="1" u="sng" dirty="0" smtClean="0">
                <a:latin typeface="Cambria" pitchFamily="18" charset="0"/>
              </a:rPr>
              <a:t>contention</a:t>
            </a:r>
            <a:r>
              <a:rPr lang="en-US" sz="2400" b="1" dirty="0" smtClean="0">
                <a:latin typeface="Cambria" pitchFamily="18" charset="0"/>
              </a:rPr>
              <a:t>.</a:t>
            </a:r>
          </a:p>
          <a:p>
            <a:pPr indent="457200">
              <a:spcAft>
                <a:spcPts val="1200"/>
              </a:spcAft>
            </a:pPr>
            <a:r>
              <a:rPr lang="en-US" sz="2400" b="1" dirty="0" smtClean="0">
                <a:latin typeface="Cambria" pitchFamily="18" charset="0"/>
              </a:rPr>
              <a:t>The observance meant to bring </a:t>
            </a:r>
            <a:r>
              <a:rPr lang="en-US" sz="2400" b="1" i="1" dirty="0" smtClean="0">
                <a:effectLst>
                  <a:outerShdw blurRad="38100" dist="38100" dir="2700000" algn="tl">
                    <a:srgbClr val="000000">
                      <a:alpha val="43137"/>
                    </a:srgbClr>
                  </a:outerShdw>
                </a:effectLst>
                <a:latin typeface="Cambria" pitchFamily="18" charset="0"/>
              </a:rPr>
              <a:t>spiritual strength </a:t>
            </a:r>
            <a:r>
              <a:rPr lang="en-US" sz="2400" b="1" i="1" dirty="0" smtClean="0">
                <a:latin typeface="Cambria" pitchFamily="18" charset="0"/>
              </a:rPr>
              <a:t>and </a:t>
            </a:r>
            <a:r>
              <a:rPr lang="en-US" sz="2400" b="1" i="1" dirty="0" smtClean="0">
                <a:effectLst>
                  <a:outerShdw blurRad="38100" dist="38100" dir="2700000" algn="tl">
                    <a:srgbClr val="000000">
                      <a:alpha val="43137"/>
                    </a:srgbClr>
                  </a:outerShdw>
                </a:effectLst>
                <a:latin typeface="Cambria" pitchFamily="18" charset="0"/>
              </a:rPr>
              <a:t>health</a:t>
            </a:r>
            <a:r>
              <a:rPr lang="en-US" sz="2400" b="1" dirty="0" smtClean="0">
                <a:latin typeface="Cambria" pitchFamily="18" charset="0"/>
              </a:rPr>
              <a:t> to the church was instead bringing physical weakness and death. </a:t>
            </a:r>
          </a:p>
          <a:p>
            <a:pPr indent="457200">
              <a:spcAft>
                <a:spcPts val="1200"/>
              </a:spcAft>
            </a:pPr>
            <a:r>
              <a:rPr lang="en-US" sz="2400" b="1" dirty="0" smtClean="0">
                <a:latin typeface="Cambria" pitchFamily="18" charset="0"/>
              </a:rPr>
              <a:t>The Corinthians had turned what God intended to be a celebration of charity and remembrance into a gluttonous orgy of pride and selfishness. </a:t>
            </a:r>
          </a:p>
          <a:p>
            <a:pPr indent="457200">
              <a:spcAft>
                <a:spcPts val="1200"/>
              </a:spcAft>
            </a:pPr>
            <a:r>
              <a:rPr lang="en-US" sz="2400" b="1" dirty="0" smtClean="0">
                <a:latin typeface="Cambria" pitchFamily="18" charset="0"/>
              </a:rPr>
              <a:t>Their assembly left people not improved, but </a:t>
            </a:r>
            <a:r>
              <a:rPr lang="en-US" sz="2400" b="1" i="1" dirty="0" smtClean="0">
                <a:effectLst>
                  <a:outerShdw blurRad="38100" dist="38100" dir="2700000" algn="tl">
                    <a:srgbClr val="000000">
                      <a:alpha val="43137"/>
                    </a:srgbClr>
                  </a:outerShdw>
                </a:effectLst>
                <a:latin typeface="Cambria" pitchFamily="18" charset="0"/>
              </a:rPr>
              <a:t>divided</a:t>
            </a:r>
            <a:r>
              <a:rPr lang="en-US" sz="2400" b="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discouraged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11:17</a:t>
            </a:r>
            <a:r>
              <a:rPr lang="en-US" sz="2400" b="1" dirty="0" smtClean="0">
                <a:latin typeface="Cambria" pitchFamily="18" charset="0"/>
              </a:rPr>
              <a:t>).  Far from edifying their local body, they were destroying it.  They had so perverted the </a:t>
            </a:r>
            <a:r>
              <a:rPr lang="en-US" sz="2400" b="1" i="1" dirty="0" smtClean="0">
                <a:effectLst>
                  <a:outerShdw blurRad="38100" dist="38100" dir="2700000" algn="tl">
                    <a:srgbClr val="000000">
                      <a:alpha val="43137"/>
                    </a:srgbClr>
                  </a:outerShdw>
                </a:effectLst>
                <a:latin typeface="Cambria" pitchFamily="18" charset="0"/>
              </a:rPr>
              <a:t>Lord’s Supper</a:t>
            </a:r>
            <a:r>
              <a:rPr lang="en-US" sz="2400" b="1" dirty="0" smtClean="0">
                <a:latin typeface="Cambria" pitchFamily="18" charset="0"/>
              </a:rPr>
              <a:t>, Paul wishes they had never observed it at all.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49438</TotalTime>
  <Words>2913</Words>
  <Application>Microsoft Office PowerPoint</Application>
  <PresentationFormat>On-screen Show (4:3)</PresentationFormat>
  <Paragraphs>197</Paragraphs>
  <Slides>34</Slides>
  <Notes>30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Trek</vt:lpstr>
      <vt:lpstr>1_Trek</vt:lpstr>
      <vt:lpstr>Slide 1</vt:lpstr>
      <vt:lpstr>1 Corinthians Introduction</vt:lpstr>
      <vt:lpstr>Slide 3</vt:lpstr>
      <vt:lpstr>1 Corinthians - Lesson Overview</vt:lpstr>
      <vt:lpstr>1 Corinthians - Lesson Overview</vt:lpstr>
      <vt:lpstr>1 Corinthians - Lesson Overview</vt:lpstr>
      <vt:lpstr>1 Corinthians - Lesson Overview</vt:lpstr>
      <vt:lpstr>1 Corinthians 11:17-22</vt:lpstr>
      <vt:lpstr>1 Corinthians 11:17-22</vt:lpstr>
      <vt:lpstr>1 Corinthians 11:17-22</vt:lpstr>
      <vt:lpstr>1 Corinthians 11:17-22</vt:lpstr>
      <vt:lpstr>1 Corinthians 11:17-22</vt:lpstr>
      <vt:lpstr>1 Corinthians 11:17-22</vt:lpstr>
      <vt:lpstr>1 Corinthians 11:17-22</vt:lpstr>
      <vt:lpstr>1 Corinthians 11:23-26</vt:lpstr>
      <vt:lpstr> 1 Corinthians 11:23-26 </vt:lpstr>
      <vt:lpstr> 1 Corinthians 11:23-26 </vt:lpstr>
      <vt:lpstr> 1 Corinthians 11:23-26 </vt:lpstr>
      <vt:lpstr> 1 Corinthians 11:23-26 </vt:lpstr>
      <vt:lpstr> 1 Corinthians 11:23-26 </vt:lpstr>
      <vt:lpstr>1 Corinthians 11:27-34</vt:lpstr>
      <vt:lpstr> 1 Corinthians 11:27-34 </vt:lpstr>
      <vt:lpstr> 1 Corinthians 11:27-34 </vt:lpstr>
      <vt:lpstr> 1 Corinthians 11:27-34 </vt:lpstr>
      <vt:lpstr> 1 Corinthians 11:27-34 </vt:lpstr>
      <vt:lpstr> 1 Corinthians 11:27-34 </vt:lpstr>
      <vt:lpstr>Slide 27</vt:lpstr>
      <vt:lpstr>Application – Affirming the family reunion</vt:lpstr>
      <vt:lpstr>Application – Affirming the family reunion</vt:lpstr>
      <vt:lpstr>Application – Affirming the family reunion</vt:lpstr>
      <vt:lpstr>Application – Affirming the family reunion</vt:lpstr>
      <vt:lpstr>Slide 32</vt:lpstr>
      <vt:lpstr>Slide 33</vt:lpstr>
      <vt:lpstr> the 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9080</cp:revision>
  <cp:lastPrinted>2023-05-06T01:46:48Z</cp:lastPrinted>
  <dcterms:created xsi:type="dcterms:W3CDTF">2016-10-08T19:35:00Z</dcterms:created>
  <dcterms:modified xsi:type="dcterms:W3CDTF">2023-10-11T22:43:34Z</dcterms:modified>
</cp:coreProperties>
</file>